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0" r:id="rId5"/>
    <p:sldId id="266" r:id="rId6"/>
    <p:sldId id="269" r:id="rId7"/>
    <p:sldId id="270" r:id="rId8"/>
    <p:sldId id="271" r:id="rId9"/>
    <p:sldId id="272" r:id="rId10"/>
    <p:sldId id="273" r:id="rId11"/>
    <p:sldId id="274" r:id="rId12"/>
    <p:sldId id="256" r:id="rId13"/>
    <p:sldId id="257" r:id="rId14"/>
    <p:sldId id="258" r:id="rId15"/>
    <p:sldId id="260" r:id="rId16"/>
    <p:sldId id="261" r:id="rId17"/>
    <p:sldId id="262" r:id="rId18"/>
    <p:sldId id="263" r:id="rId19"/>
    <p:sldId id="264" r:id="rId20"/>
    <p:sldId id="265" r:id="rId21"/>
    <p:sldId id="275" r:id="rId22"/>
    <p:sldId id="279" r:id="rId23"/>
    <p:sldId id="276" r:id="rId24"/>
  </p:sldIdLst>
  <p:sldSz cx="12192000" cy="6858000"/>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DB1F47"/>
    <a:srgbClr val="E2325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90" d="100"/>
          <a:sy n="90" d="100"/>
        </p:scale>
        <p:origin x="-91"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2CD02B-E780-4033-8E49-A5AAF584EEB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6D412411-CADE-47B8-A04B-89DB5B07BA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A9FB8286-1EA6-45B3-B640-91DFB663B10E}"/>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BFEAA2C7-C3E2-4B9C-BDA6-03E8394116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9FF2F2B-36E7-4C64-9F45-98D49BAB5BC0}"/>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2280731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F1A884-FFB3-4ACC-A5D3-FF65E1F564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039946CC-44DE-4926-95FB-AF4DC1AEB25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185790F6-8EB0-4B60-90CB-9AC66826187E}"/>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8A3B9743-D091-41C7-8280-CA1FA4C171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ED052A4-F133-4581-AEDB-742397A3E1C7}"/>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2329079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0AEDF74-2367-4696-81FF-5A1D44C4F0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1B2D012E-3520-4B5F-8BEA-3977B1793A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2B64401-422C-4CC3-B8A7-86DE9067DBE5}"/>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EF8A03F5-F4B3-4F63-B942-AE4B5E1183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C9237A8-0497-48D6-A69A-D114E63CC86B}"/>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62749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945F6-AA18-49B3-8A7B-048C0A37A5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38999FFA-799C-4FB2-B066-7652BDE5233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3E083B7-804C-4229-A368-57E4C89A2AF9}"/>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5F3888FF-2FF5-46B9-8341-6EE6EFF7F2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7932722-F111-4C9D-9398-92D72849579A}"/>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397361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49EF87-DDE0-4120-B637-F9FB46FEFD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7C804445-D54B-4BF0-86F8-E5235953CE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6D6A10BF-4973-4A54-BBDA-1A7237F512B7}"/>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E8C406AE-BF50-4D4D-8CB1-991D3CFBFF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722E867-3080-46BF-BF50-D461CC8AA22F}"/>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750633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1A21E7-E7D9-4945-9D36-D5EEF3BE30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E3182C17-3F1E-4D3E-B0C9-BD0246E46CA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C8A582BC-67CF-4255-999D-6C4AE616A58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E740CBED-CF98-4BD8-88D1-50FE3B6F8DAC}"/>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6" name="Footer Placeholder 5">
            <a:extLst>
              <a:ext uri="{FF2B5EF4-FFF2-40B4-BE49-F238E27FC236}">
                <a16:creationId xmlns:a16="http://schemas.microsoft.com/office/drawing/2014/main" xmlns="" id="{2319E177-93B5-477A-95DB-AEBABE8F70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E13EC48B-0CEE-4DD0-B0D1-5C7242AB2161}"/>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2358863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39695B-7B14-4C08-8C2D-BADA47BDA09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45B4AB91-D4ED-4907-B594-6553982E5A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75CCD08B-2C89-409A-9FD7-906ABAC1E96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8DC40951-CCB6-4639-A413-C60589B989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DCF60C3A-B791-40D9-BE03-0D1747FF9F2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D1AAC649-F930-4B96-A524-FCDF85C7382C}"/>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8" name="Footer Placeholder 7">
            <a:extLst>
              <a:ext uri="{FF2B5EF4-FFF2-40B4-BE49-F238E27FC236}">
                <a16:creationId xmlns:a16="http://schemas.microsoft.com/office/drawing/2014/main" xmlns="" id="{D1AC5103-5575-47C5-8097-3B5C285BA3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17721158-E0B2-49D4-AA70-63434FCACA5F}"/>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3195618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35EFFE-302A-4C0A-A32A-E56749203D2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BF130397-E6E9-48A7-A091-E0E829FE9862}"/>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4" name="Footer Placeholder 3">
            <a:extLst>
              <a:ext uri="{FF2B5EF4-FFF2-40B4-BE49-F238E27FC236}">
                <a16:creationId xmlns:a16="http://schemas.microsoft.com/office/drawing/2014/main" xmlns="" id="{BAFD2EB8-11BB-41C4-9A97-D6B56D8B5C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12613838-1B3F-4859-A70E-60B4BE9CADA4}"/>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422252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18E68F3-E55E-4BC3-8A94-7741F151FBF9}"/>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3" name="Footer Placeholder 2">
            <a:extLst>
              <a:ext uri="{FF2B5EF4-FFF2-40B4-BE49-F238E27FC236}">
                <a16:creationId xmlns:a16="http://schemas.microsoft.com/office/drawing/2014/main" xmlns="" id="{900BA3A9-4442-4A67-84BF-A8383BCED66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C5ACB28F-1AF5-4906-B2E5-E869FA047482}"/>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2369493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51962-B297-49F9-896E-866C33E78D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EFC4788D-FF9C-4C6B-B3D5-39205CFB7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7E844A6C-D92A-48F5-93FF-F07A88279C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6959617A-4248-4AA6-81C7-B3B318842CA7}"/>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6" name="Footer Placeholder 5">
            <a:extLst>
              <a:ext uri="{FF2B5EF4-FFF2-40B4-BE49-F238E27FC236}">
                <a16:creationId xmlns:a16="http://schemas.microsoft.com/office/drawing/2014/main" xmlns="" id="{6B03271E-7D72-414D-9BCB-F76A4F1504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F04F9886-33E8-4AD0-A878-A467025BFE0A}"/>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37146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A6E4EC-EDC9-424D-B126-0AD42365AF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EEE605AB-E023-4041-813E-FE85FF1509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2E2B10A8-5891-488E-8A04-0FCDE6F25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94EB7B5-FD54-4D54-B98B-DA20E3513433}"/>
              </a:ext>
            </a:extLst>
          </p:cNvPr>
          <p:cNvSpPr>
            <a:spLocks noGrp="1"/>
          </p:cNvSpPr>
          <p:nvPr>
            <p:ph type="dt" sz="half" idx="10"/>
          </p:nvPr>
        </p:nvSpPr>
        <p:spPr/>
        <p:txBody>
          <a:bodyPr/>
          <a:lstStyle/>
          <a:p>
            <a:fld id="{F49C2765-652C-47C3-9A58-E18DE1B4BDB6}" type="datetimeFigureOut">
              <a:rPr lang="en-GB" smtClean="0"/>
              <a:pPr/>
              <a:t>16/07/2018</a:t>
            </a:fld>
            <a:endParaRPr lang="en-GB"/>
          </a:p>
        </p:txBody>
      </p:sp>
      <p:sp>
        <p:nvSpPr>
          <p:cNvPr id="6" name="Footer Placeholder 5">
            <a:extLst>
              <a:ext uri="{FF2B5EF4-FFF2-40B4-BE49-F238E27FC236}">
                <a16:creationId xmlns:a16="http://schemas.microsoft.com/office/drawing/2014/main" xmlns="" id="{5968FEF3-10A1-46EB-9F8C-AEC61A58E1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64B3C7A-7739-4534-A7AF-DE106BC7381A}"/>
              </a:ext>
            </a:extLst>
          </p:cNvPr>
          <p:cNvSpPr>
            <a:spLocks noGrp="1"/>
          </p:cNvSpPr>
          <p:nvPr>
            <p:ph type="sldNum" sz="quarter" idx="12"/>
          </p:nvPr>
        </p:nvSpPr>
        <p:spPr/>
        <p:txBody>
          <a:body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3580684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E63162E-EAB3-410A-9F64-C599145E48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DEE8405E-EAF8-46F6-9E41-59C31E76C8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AC0D541-0254-4FEE-9ADF-0676491E4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C2765-652C-47C3-9A58-E18DE1B4BDB6}" type="datetimeFigureOut">
              <a:rPr lang="en-GB" smtClean="0"/>
              <a:pPr/>
              <a:t>16/07/2018</a:t>
            </a:fld>
            <a:endParaRPr lang="en-GB"/>
          </a:p>
        </p:txBody>
      </p:sp>
      <p:sp>
        <p:nvSpPr>
          <p:cNvPr id="5" name="Footer Placeholder 4">
            <a:extLst>
              <a:ext uri="{FF2B5EF4-FFF2-40B4-BE49-F238E27FC236}">
                <a16:creationId xmlns:a16="http://schemas.microsoft.com/office/drawing/2014/main" xmlns="" id="{7A5592D3-AB5A-4097-A6B6-33B56AB15A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636AEBFD-1A4C-4D71-B59A-EE129CDEE8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55073-0493-4AA2-893F-AA0861222218}" type="slidenum">
              <a:rPr lang="en-GB" smtClean="0"/>
              <a:pPr/>
              <a:t>‹#›</a:t>
            </a:fld>
            <a:endParaRPr lang="en-GB"/>
          </a:p>
        </p:txBody>
      </p:sp>
    </p:spTree>
    <p:extLst>
      <p:ext uri="{BB962C8B-B14F-4D97-AF65-F5344CB8AC3E}">
        <p14:creationId xmlns:p14="http://schemas.microsoft.com/office/powerpoint/2010/main" xmlns="" val="321799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36D23AE7-543E-476E-8594-46E2FFF31FBF}"/>
              </a:ext>
            </a:extLst>
          </p:cNvPr>
          <p:cNvSpPr/>
          <p:nvPr/>
        </p:nvSpPr>
        <p:spPr>
          <a:xfrm>
            <a:off x="886968" y="1490472"/>
            <a:ext cx="3877056" cy="122529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Yorkshire Water is the wholesale supplier of water and sewage services to the region </a:t>
            </a:r>
          </a:p>
        </p:txBody>
      </p:sp>
      <p:sp>
        <p:nvSpPr>
          <p:cNvPr id="5" name="Rectangle: Rounded Corners 4">
            <a:extLst>
              <a:ext uri="{FF2B5EF4-FFF2-40B4-BE49-F238E27FC236}">
                <a16:creationId xmlns:a16="http://schemas.microsoft.com/office/drawing/2014/main" xmlns="" id="{B1DC7AA9-7F99-4DBF-8B1F-F79084883B35}"/>
              </a:ext>
            </a:extLst>
          </p:cNvPr>
          <p:cNvSpPr/>
          <p:nvPr/>
        </p:nvSpPr>
        <p:spPr>
          <a:xfrm>
            <a:off x="6434328" y="1490472"/>
            <a:ext cx="3877056" cy="122529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Retail services include customer services and metering this is provided by your water retailer</a:t>
            </a:r>
          </a:p>
        </p:txBody>
      </p:sp>
      <p:sp>
        <p:nvSpPr>
          <p:cNvPr id="3" name="TextBox 2">
            <a:extLst>
              <a:ext uri="{FF2B5EF4-FFF2-40B4-BE49-F238E27FC236}">
                <a16:creationId xmlns:a16="http://schemas.microsoft.com/office/drawing/2014/main" xmlns="" id="{9C69F3E8-DEA1-423D-88C2-2755DCB17501}"/>
              </a:ext>
            </a:extLst>
          </p:cNvPr>
          <p:cNvSpPr txBox="1"/>
          <p:nvPr/>
        </p:nvSpPr>
        <p:spPr>
          <a:xfrm>
            <a:off x="399406" y="445889"/>
            <a:ext cx="11411712" cy="830997"/>
          </a:xfrm>
          <a:prstGeom prst="rect">
            <a:avLst/>
          </a:prstGeom>
          <a:noFill/>
        </p:spPr>
        <p:txBody>
          <a:bodyPr wrap="square" rtlCol="0">
            <a:spAutoFit/>
          </a:bodyPr>
          <a:lstStyle/>
          <a:p>
            <a:pPr algn="ctr"/>
            <a:r>
              <a:rPr lang="en-GB" sz="2400" b="1" dirty="0">
                <a:solidFill>
                  <a:schemeClr val="accent5">
                    <a:lumMod val="50000"/>
                  </a:schemeClr>
                </a:solidFill>
              </a:rPr>
              <a:t>In April 2017, the water market spilt for business customers</a:t>
            </a:r>
          </a:p>
          <a:p>
            <a:pPr algn="ctr"/>
            <a:r>
              <a:rPr lang="en-GB" sz="2400" b="1" dirty="0">
                <a:solidFill>
                  <a:schemeClr val="accent5">
                    <a:lumMod val="50000"/>
                  </a:schemeClr>
                </a:solidFill>
              </a:rPr>
              <a:t>Businesses can now shop around for retail water services </a:t>
            </a:r>
          </a:p>
        </p:txBody>
      </p:sp>
      <p:pic>
        <p:nvPicPr>
          <p:cNvPr id="10" name="Picture 9">
            <a:extLst>
              <a:ext uri="{FF2B5EF4-FFF2-40B4-BE49-F238E27FC236}">
                <a16:creationId xmlns:a16="http://schemas.microsoft.com/office/drawing/2014/main" xmlns="" id="{76E539D2-4492-418C-8BF5-5EA7C03DBFA0}"/>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r="60143"/>
          <a:stretch/>
        </p:blipFill>
        <p:spPr>
          <a:xfrm>
            <a:off x="3596904" y="3183636"/>
            <a:ext cx="1904314" cy="1997964"/>
          </a:xfrm>
          <a:prstGeom prst="rect">
            <a:avLst/>
          </a:prstGeom>
        </p:spPr>
      </p:pic>
      <p:pic>
        <p:nvPicPr>
          <p:cNvPr id="11" name="Picture 10">
            <a:extLst>
              <a:ext uri="{FF2B5EF4-FFF2-40B4-BE49-F238E27FC236}">
                <a16:creationId xmlns:a16="http://schemas.microsoft.com/office/drawing/2014/main" xmlns="" id="{EE915AFA-E316-46B9-BEDD-40933B06D626}"/>
              </a:ext>
            </a:extLst>
          </p:cNvPr>
          <p:cNvPicPr>
            <a:picLocks noChangeAspect="1"/>
          </p:cNvPicPr>
          <p:nvPr/>
        </p:nvPicPr>
        <p:blipFill rotWithShape="1">
          <a:blip r:embed="rId3" cstate="print"/>
          <a:srcRect l="22611" t="26000" r="23972" b="7200"/>
          <a:stretch/>
        </p:blipFill>
        <p:spPr>
          <a:xfrm>
            <a:off x="8071103" y="2980944"/>
            <a:ext cx="4120898" cy="3291840"/>
          </a:xfrm>
          <a:prstGeom prst="rect">
            <a:avLst/>
          </a:prstGeom>
        </p:spPr>
      </p:pic>
      <p:sp>
        <p:nvSpPr>
          <p:cNvPr id="12" name="Right Brace 11">
            <a:extLst>
              <a:ext uri="{FF2B5EF4-FFF2-40B4-BE49-F238E27FC236}">
                <a16:creationId xmlns:a16="http://schemas.microsoft.com/office/drawing/2014/main" xmlns="" id="{E9549ADD-AC06-42C1-B1AA-0A5F0E19A1E9}"/>
              </a:ext>
            </a:extLst>
          </p:cNvPr>
          <p:cNvSpPr/>
          <p:nvPr/>
        </p:nvSpPr>
        <p:spPr>
          <a:xfrm rot="10800000">
            <a:off x="3204380" y="3197352"/>
            <a:ext cx="292608" cy="176479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pic>
        <p:nvPicPr>
          <p:cNvPr id="14" name="Picture 13">
            <a:extLst>
              <a:ext uri="{FF2B5EF4-FFF2-40B4-BE49-F238E27FC236}">
                <a16:creationId xmlns:a16="http://schemas.microsoft.com/office/drawing/2014/main" xmlns="" id="{C85A86BB-0179-41EC-921C-75D202C2E71A}"/>
              </a:ext>
            </a:extLst>
          </p:cNvPr>
          <p:cNvPicPr>
            <a:picLocks noChangeAspect="1"/>
          </p:cNvPicPr>
          <p:nvPr/>
        </p:nvPicPr>
        <p:blipFill>
          <a:blip r:embed="rId4" cstate="print"/>
          <a:stretch>
            <a:fillRect/>
          </a:stretch>
        </p:blipFill>
        <p:spPr>
          <a:xfrm>
            <a:off x="399406" y="3696938"/>
            <a:ext cx="2605140" cy="1000316"/>
          </a:xfrm>
          <a:prstGeom prst="rect">
            <a:avLst/>
          </a:prstGeom>
        </p:spPr>
      </p:pic>
      <p:sp>
        <p:nvSpPr>
          <p:cNvPr id="15" name="Right Brace 14">
            <a:extLst>
              <a:ext uri="{FF2B5EF4-FFF2-40B4-BE49-F238E27FC236}">
                <a16:creationId xmlns:a16="http://schemas.microsoft.com/office/drawing/2014/main" xmlns="" id="{BBC5ED39-EB19-455F-9FDA-9A533CC587B7}"/>
              </a:ext>
            </a:extLst>
          </p:cNvPr>
          <p:cNvSpPr/>
          <p:nvPr/>
        </p:nvSpPr>
        <p:spPr>
          <a:xfrm>
            <a:off x="7825264" y="3279648"/>
            <a:ext cx="245839" cy="1682496"/>
          </a:xfrm>
          <a:prstGeom prst="rightBrace">
            <a:avLst>
              <a:gd name="adj1" fmla="val 8333"/>
              <a:gd name="adj2" fmla="val 49457"/>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pic>
        <p:nvPicPr>
          <p:cNvPr id="16" name="Picture 15">
            <a:extLst>
              <a:ext uri="{FF2B5EF4-FFF2-40B4-BE49-F238E27FC236}">
                <a16:creationId xmlns:a16="http://schemas.microsoft.com/office/drawing/2014/main" xmlns="" id="{F0F65A84-A53E-4346-961C-A91ED5CBB94A}"/>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55541"/>
          <a:stretch/>
        </p:blipFill>
        <p:spPr>
          <a:xfrm>
            <a:off x="5701051" y="3197352"/>
            <a:ext cx="2124214" cy="1997964"/>
          </a:xfrm>
          <a:prstGeom prst="rect">
            <a:avLst/>
          </a:prstGeom>
        </p:spPr>
      </p:pic>
    </p:spTree>
    <p:extLst>
      <p:ext uri="{BB962C8B-B14F-4D97-AF65-F5344CB8AC3E}">
        <p14:creationId xmlns:p14="http://schemas.microsoft.com/office/powerpoint/2010/main" xmlns="" val="3771603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xmlns="" id="{8BA228C8-FE22-4DAC-8E6F-586D0331F375}"/>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2552" r="6384" b="16807"/>
          <a:stretch/>
        </p:blipFill>
        <p:spPr>
          <a:xfrm>
            <a:off x="161828" y="260074"/>
            <a:ext cx="3952799" cy="1675191"/>
          </a:xfrm>
          <a:prstGeom prst="rect">
            <a:avLst/>
          </a:prstGeom>
        </p:spPr>
      </p:pic>
      <p:sp>
        <p:nvSpPr>
          <p:cNvPr id="6" name="Rectangle: Rounded Corners 5">
            <a:extLst>
              <a:ext uri="{FF2B5EF4-FFF2-40B4-BE49-F238E27FC236}">
                <a16:creationId xmlns:a16="http://schemas.microsoft.com/office/drawing/2014/main" xmlns="" id="{BE32F312-5DC6-4C6F-93F2-3BC96A175FDB}"/>
              </a:ext>
            </a:extLst>
          </p:cNvPr>
          <p:cNvSpPr/>
          <p:nvPr/>
        </p:nvSpPr>
        <p:spPr>
          <a:xfrm>
            <a:off x="76870" y="2259192"/>
            <a:ext cx="3525626" cy="638929"/>
          </a:xfrm>
          <a:prstGeom prst="roundRect">
            <a:avLst/>
          </a:prstGeom>
          <a:solidFill>
            <a:srgbClr val="E232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WATER SUPPLY </a:t>
            </a:r>
            <a:r>
              <a:rPr lang="en-GB" dirty="0"/>
              <a:t>commitments based on customer feedback </a:t>
            </a:r>
          </a:p>
        </p:txBody>
      </p:sp>
      <p:graphicFrame>
        <p:nvGraphicFramePr>
          <p:cNvPr id="9" name="Table 8">
            <a:extLst>
              <a:ext uri="{FF2B5EF4-FFF2-40B4-BE49-F238E27FC236}">
                <a16:creationId xmlns:a16="http://schemas.microsoft.com/office/drawing/2014/main" xmlns="" id="{65C39512-CEF1-4FC5-A96C-5309C4CB31E2}"/>
              </a:ext>
            </a:extLst>
          </p:cNvPr>
          <p:cNvGraphicFramePr>
            <a:graphicFrameLocks noGrp="1"/>
          </p:cNvGraphicFramePr>
          <p:nvPr>
            <p:extLst>
              <p:ext uri="{D42A27DB-BD31-4B8C-83A1-F6EECF244321}">
                <p14:modId xmlns:p14="http://schemas.microsoft.com/office/powerpoint/2010/main" xmlns="" val="2661840280"/>
              </p:ext>
            </p:extLst>
          </p:nvPr>
        </p:nvGraphicFramePr>
        <p:xfrm>
          <a:off x="104150" y="3101784"/>
          <a:ext cx="11600170" cy="3584595"/>
        </p:xfrm>
        <a:graphic>
          <a:graphicData uri="http://schemas.openxmlformats.org/drawingml/2006/table">
            <a:tbl>
              <a:tblPr firstRow="1" bandRow="1">
                <a:tableStyleId>{21E4AEA4-8DFA-4A89-87EB-49C32662AFE0}</a:tableStyleId>
              </a:tblPr>
              <a:tblGrid>
                <a:gridCol w="2352042">
                  <a:extLst>
                    <a:ext uri="{9D8B030D-6E8A-4147-A177-3AD203B41FA5}">
                      <a16:colId xmlns:a16="http://schemas.microsoft.com/office/drawing/2014/main" xmlns="" val="4094179952"/>
                    </a:ext>
                  </a:extLst>
                </a:gridCol>
                <a:gridCol w="4728197">
                  <a:extLst>
                    <a:ext uri="{9D8B030D-6E8A-4147-A177-3AD203B41FA5}">
                      <a16:colId xmlns:a16="http://schemas.microsoft.com/office/drawing/2014/main" xmlns="" val="707504440"/>
                    </a:ext>
                  </a:extLst>
                </a:gridCol>
                <a:gridCol w="1198439">
                  <a:extLst>
                    <a:ext uri="{9D8B030D-6E8A-4147-A177-3AD203B41FA5}">
                      <a16:colId xmlns:a16="http://schemas.microsoft.com/office/drawing/2014/main" xmlns="" val="301393482"/>
                    </a:ext>
                  </a:extLst>
                </a:gridCol>
                <a:gridCol w="1061928">
                  <a:extLst>
                    <a:ext uri="{9D8B030D-6E8A-4147-A177-3AD203B41FA5}">
                      <a16:colId xmlns:a16="http://schemas.microsoft.com/office/drawing/2014/main" xmlns="" val="3519829669"/>
                    </a:ext>
                  </a:extLst>
                </a:gridCol>
                <a:gridCol w="1095283">
                  <a:extLst>
                    <a:ext uri="{9D8B030D-6E8A-4147-A177-3AD203B41FA5}">
                      <a16:colId xmlns:a16="http://schemas.microsoft.com/office/drawing/2014/main" xmlns="" val="3431046750"/>
                    </a:ext>
                  </a:extLst>
                </a:gridCol>
                <a:gridCol w="1164281">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E23258"/>
                    </a:solidFill>
                  </a:tcPr>
                </a:tc>
                <a:tc>
                  <a:txBody>
                    <a:bodyPr/>
                    <a:lstStyle/>
                    <a:p>
                      <a:r>
                        <a:rPr lang="en-GB" sz="1200" dirty="0"/>
                        <a:t>Description</a:t>
                      </a:r>
                    </a:p>
                  </a:txBody>
                  <a:tcPr>
                    <a:solidFill>
                      <a:srgbClr val="E23258"/>
                    </a:solidFill>
                  </a:tcPr>
                </a:tc>
                <a:tc>
                  <a:txBody>
                    <a:bodyPr/>
                    <a:lstStyle/>
                    <a:p>
                      <a:r>
                        <a:rPr lang="en-GB" sz="1200" dirty="0"/>
                        <a:t>2020 Position </a:t>
                      </a:r>
                    </a:p>
                  </a:txBody>
                  <a:tcPr>
                    <a:solidFill>
                      <a:srgbClr val="E23258"/>
                    </a:solidFill>
                  </a:tcPr>
                </a:tc>
                <a:tc>
                  <a:txBody>
                    <a:bodyPr/>
                    <a:lstStyle/>
                    <a:p>
                      <a:r>
                        <a:rPr lang="en-GB" sz="1200" dirty="0"/>
                        <a:t>2025 Position </a:t>
                      </a:r>
                    </a:p>
                  </a:txBody>
                  <a:tcPr>
                    <a:solidFill>
                      <a:srgbClr val="E23258"/>
                    </a:solidFill>
                  </a:tcPr>
                </a:tc>
                <a:tc>
                  <a:txBody>
                    <a:bodyPr/>
                    <a:lstStyle/>
                    <a:p>
                      <a:r>
                        <a:rPr lang="en-GB" sz="1200" dirty="0"/>
                        <a:t>% Change </a:t>
                      </a:r>
                    </a:p>
                  </a:txBody>
                  <a:tcPr>
                    <a:solidFill>
                      <a:srgbClr val="E23258"/>
                    </a:solidFill>
                  </a:tcPr>
                </a:tc>
                <a:tc>
                  <a:txBody>
                    <a:bodyPr/>
                    <a:lstStyle/>
                    <a:p>
                      <a:r>
                        <a:rPr lang="en-GB" sz="1200" dirty="0"/>
                        <a:t>Incentive Type </a:t>
                      </a:r>
                    </a:p>
                  </a:txBody>
                  <a:tcPr>
                    <a:solidFill>
                      <a:srgbClr val="E23258"/>
                    </a:solidFill>
                  </a:tcPr>
                </a:tc>
                <a:extLst>
                  <a:ext uri="{0D108BD9-81ED-4DB2-BD59-A6C34878D82A}">
                    <a16:rowId xmlns:a16="http://schemas.microsoft.com/office/drawing/2014/main" xmlns="" val="1863790816"/>
                  </a:ext>
                </a:extLst>
              </a:tr>
              <a:tr h="541314">
                <a:tc>
                  <a:txBody>
                    <a:bodyPr/>
                    <a:lstStyle/>
                    <a:p>
                      <a:r>
                        <a:rPr lang="en-GB" sz="1100" b="1" dirty="0">
                          <a:solidFill>
                            <a:schemeClr val="accent1">
                              <a:lumMod val="50000"/>
                            </a:schemeClr>
                          </a:solidFill>
                        </a:rPr>
                        <a:t>Drinking Water Quality  </a:t>
                      </a:r>
                    </a:p>
                  </a:txBody>
                  <a:tcPr>
                    <a:solidFill>
                      <a:srgbClr val="DB1F47">
                        <a:alpha val="22000"/>
                      </a:srgbClr>
                    </a:solidFill>
                  </a:tcPr>
                </a:tc>
                <a:tc>
                  <a:txBody>
                    <a:bodyPr/>
                    <a:lstStyle/>
                    <a:p>
                      <a:r>
                        <a:rPr lang="en-GB" sz="1100" dirty="0">
                          <a:solidFill>
                            <a:schemeClr val="accent1">
                              <a:lumMod val="50000"/>
                            </a:schemeClr>
                          </a:solidFill>
                        </a:rPr>
                        <a:t>We will deliver a continuous high standard of drinking water quality. This is measured using the Drinking Water Inspectorate’s  Compliance Risk Index . We will continue to reduce this </a:t>
                      </a:r>
                      <a:r>
                        <a:rPr lang="en-GB" sz="1100" kern="1200" dirty="0">
                          <a:solidFill>
                            <a:schemeClr val="accent1">
                              <a:lumMod val="50000"/>
                            </a:schemeClr>
                          </a:solidFill>
                          <a:latin typeface="+mn-lt"/>
                          <a:ea typeface="+mn-ea"/>
                          <a:cs typeface="+mn-cs"/>
                        </a:rPr>
                        <a:t>score, a lower risk score means that there is a lower risk of a water quality problem. </a:t>
                      </a:r>
                    </a:p>
                  </a:txBody>
                  <a:tcPr>
                    <a:solidFill>
                      <a:srgbClr val="DB1F47">
                        <a:alpha val="22000"/>
                      </a:srgbClr>
                    </a:solidFill>
                  </a:tcPr>
                </a:tc>
                <a:tc>
                  <a:txBody>
                    <a:bodyPr/>
                    <a:lstStyle/>
                    <a:p>
                      <a:r>
                        <a:rPr lang="en-GB" sz="1100" dirty="0">
                          <a:solidFill>
                            <a:schemeClr val="accent1">
                              <a:lumMod val="50000"/>
                            </a:schemeClr>
                          </a:solidFill>
                        </a:rPr>
                        <a:t>3.38</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2.47</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-18%</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Financial Penalty </a:t>
                      </a:r>
                    </a:p>
                  </a:txBody>
                  <a:tcPr>
                    <a:solidFill>
                      <a:srgbClr val="DB1F47">
                        <a:alpha val="22000"/>
                      </a:srgbClr>
                    </a:solidFill>
                  </a:tcPr>
                </a:tc>
                <a:extLst>
                  <a:ext uri="{0D108BD9-81ED-4DB2-BD59-A6C34878D82A}">
                    <a16:rowId xmlns:a16="http://schemas.microsoft.com/office/drawing/2014/main" xmlns="" val="2573120912"/>
                  </a:ext>
                </a:extLst>
              </a:tr>
              <a:tr h="541314">
                <a:tc>
                  <a:txBody>
                    <a:bodyPr/>
                    <a:lstStyle/>
                    <a:p>
                      <a:r>
                        <a:rPr lang="en-GB" sz="1100" b="1" dirty="0">
                          <a:solidFill>
                            <a:schemeClr val="accent1">
                              <a:lumMod val="50000"/>
                            </a:schemeClr>
                          </a:solidFill>
                        </a:rPr>
                        <a:t>Interruptions to water supply </a:t>
                      </a:r>
                    </a:p>
                  </a:txBody>
                  <a:tcPr>
                    <a:solidFill>
                      <a:srgbClr val="E23258">
                        <a:alpha val="6000"/>
                      </a:srgbClr>
                    </a:solidFill>
                  </a:tcPr>
                </a:tc>
                <a:tc>
                  <a:txBody>
                    <a:bodyPr/>
                    <a:lstStyle/>
                    <a:p>
                      <a:r>
                        <a:rPr lang="en-GB" sz="1100" dirty="0">
                          <a:solidFill>
                            <a:schemeClr val="accent1">
                              <a:lumMod val="50000"/>
                            </a:schemeClr>
                          </a:solidFill>
                        </a:rPr>
                        <a:t>We will continue to reduce the number of minutes customers are without water due to interruptions. This is measured in minutes without water longer than 3 hours per property </a:t>
                      </a:r>
                    </a:p>
                  </a:txBody>
                  <a:tcPr>
                    <a:solidFill>
                      <a:srgbClr val="E23258">
                        <a:alpha val="6000"/>
                      </a:srgbClr>
                    </a:solidFill>
                  </a:tcPr>
                </a:tc>
                <a:tc>
                  <a:txBody>
                    <a:bodyPr/>
                    <a:lstStyle/>
                    <a:p>
                      <a:r>
                        <a:rPr lang="en-GB" sz="1100" dirty="0">
                          <a:solidFill>
                            <a:schemeClr val="accent1">
                              <a:lumMod val="50000"/>
                            </a:schemeClr>
                          </a:solidFill>
                        </a:rPr>
                        <a:t>4 mins</a:t>
                      </a:r>
                    </a:p>
                  </a:txBody>
                  <a:tcPr>
                    <a:solidFill>
                      <a:srgbClr val="E23258">
                        <a:alpha val="6000"/>
                      </a:srgbClr>
                    </a:solidFill>
                  </a:tcPr>
                </a:tc>
                <a:tc>
                  <a:txBody>
                    <a:bodyPr/>
                    <a:lstStyle/>
                    <a:p>
                      <a:r>
                        <a:rPr lang="en-GB" sz="1100" kern="1200" dirty="0">
                          <a:solidFill>
                            <a:schemeClr val="accent1">
                              <a:lumMod val="50000"/>
                            </a:schemeClr>
                          </a:solidFill>
                          <a:latin typeface="+mn-lt"/>
                          <a:ea typeface="+mn-ea"/>
                          <a:cs typeface="+mn-cs"/>
                        </a:rPr>
                        <a:t>2 mins</a:t>
                      </a:r>
                    </a:p>
                  </a:txBody>
                  <a:tcPr>
                    <a:solidFill>
                      <a:srgbClr val="E23258">
                        <a:alpha val="6000"/>
                      </a:srgbClr>
                    </a:solidFill>
                  </a:tcPr>
                </a:tc>
                <a:tc>
                  <a:txBody>
                    <a:bodyPr/>
                    <a:lstStyle/>
                    <a:p>
                      <a:r>
                        <a:rPr lang="en-GB" sz="1100" kern="1200" dirty="0">
                          <a:solidFill>
                            <a:schemeClr val="accent1">
                              <a:lumMod val="50000"/>
                            </a:schemeClr>
                          </a:solidFill>
                          <a:latin typeface="+mn-lt"/>
                          <a:ea typeface="+mn-ea"/>
                          <a:cs typeface="+mn-cs"/>
                        </a:rPr>
                        <a:t>-50%</a:t>
                      </a:r>
                    </a:p>
                  </a:txBody>
                  <a:tcPr>
                    <a:solidFill>
                      <a:srgbClr val="E23258">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E23258">
                        <a:alpha val="6000"/>
                      </a:srgbClr>
                    </a:solidFill>
                  </a:tcPr>
                </a:tc>
                <a:extLst>
                  <a:ext uri="{0D108BD9-81ED-4DB2-BD59-A6C34878D82A}">
                    <a16:rowId xmlns:a16="http://schemas.microsoft.com/office/drawing/2014/main" xmlns="" val="3879754187"/>
                  </a:ext>
                </a:extLst>
              </a:tr>
              <a:tr h="381081">
                <a:tc>
                  <a:txBody>
                    <a:bodyPr/>
                    <a:lstStyle/>
                    <a:p>
                      <a:pPr marL="0" algn="l" defTabSz="914400" rtl="0" eaLnBrk="1" latinLnBrk="0" hangingPunct="1"/>
                      <a:r>
                        <a:rPr lang="en-GB" sz="1100" b="1" kern="1200" dirty="0">
                          <a:solidFill>
                            <a:schemeClr val="accent1">
                              <a:lumMod val="50000"/>
                            </a:schemeClr>
                          </a:solidFill>
                          <a:latin typeface="+mn-lt"/>
                          <a:ea typeface="+mn-ea"/>
                          <a:cs typeface="+mn-cs"/>
                        </a:rPr>
                        <a:t>Leakage </a:t>
                      </a:r>
                    </a:p>
                  </a:txBody>
                  <a:tcPr>
                    <a:solidFill>
                      <a:srgbClr val="E23258">
                        <a:alpha val="22000"/>
                      </a:srgbClr>
                    </a:solidFill>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We will continue to reduce the amount of water lost though leaks on our network. This is measured in ‘millions of litres lost per day’ </a:t>
                      </a:r>
                    </a:p>
                  </a:txBody>
                  <a:tcPr>
                    <a:solidFill>
                      <a:srgbClr val="E23258">
                        <a:alpha val="22000"/>
                      </a:srgbClr>
                    </a:solidFill>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235 million litres </a:t>
                      </a:r>
                    </a:p>
                  </a:txBody>
                  <a:tcPr>
                    <a:solidFill>
                      <a:srgbClr val="E23258">
                        <a:alpha val="22000"/>
                      </a:srgbClr>
                    </a:solidFill>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175 million litres</a:t>
                      </a:r>
                    </a:p>
                  </a:txBody>
                  <a:tcPr>
                    <a:solidFill>
                      <a:srgbClr val="E23258">
                        <a:alpha val="22000"/>
                      </a:srgbClr>
                    </a:solidFill>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-25%</a:t>
                      </a:r>
                    </a:p>
                  </a:txBody>
                  <a:tcPr>
                    <a:solidFill>
                      <a:srgbClr val="E23258">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pPr marL="0" algn="l" defTabSz="914400" rtl="0" eaLnBrk="1" latinLnBrk="0" hangingPunct="1"/>
                      <a:endParaRPr lang="en-GB" sz="1100" kern="1200" dirty="0">
                        <a:solidFill>
                          <a:schemeClr val="accent1">
                            <a:lumMod val="50000"/>
                          </a:schemeClr>
                        </a:solidFill>
                        <a:latin typeface="+mn-lt"/>
                        <a:ea typeface="+mn-ea"/>
                        <a:cs typeface="+mn-cs"/>
                      </a:endParaRPr>
                    </a:p>
                  </a:txBody>
                  <a:tcPr>
                    <a:solidFill>
                      <a:srgbClr val="E23258">
                        <a:alpha val="22000"/>
                      </a:srgbClr>
                    </a:solidFill>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Unplanned loss of water production</a:t>
                      </a:r>
                    </a:p>
                  </a:txBody>
                  <a:tcPr>
                    <a:solidFill>
                      <a:srgbClr val="E23258">
                        <a:alpha val="6000"/>
                      </a:srgbClr>
                    </a:solidFill>
                  </a:tcPr>
                </a:tc>
                <a:tc>
                  <a:txBody>
                    <a:bodyPr/>
                    <a:lstStyle/>
                    <a:p>
                      <a:r>
                        <a:rPr lang="en-GB" sz="1100" dirty="0">
                          <a:solidFill>
                            <a:schemeClr val="accent1">
                              <a:lumMod val="50000"/>
                            </a:schemeClr>
                          </a:solidFill>
                        </a:rPr>
                        <a:t>We will reduce incidents where we lose the ability to produce water from our treatment works (e.g. when equipment fails). This is measured by ‘millions of litres lost’ </a:t>
                      </a:r>
                    </a:p>
                  </a:txBody>
                  <a:tcPr>
                    <a:solidFill>
                      <a:srgbClr val="E23258">
                        <a:alpha val="6000"/>
                      </a:srgbClr>
                    </a:solidFill>
                  </a:tcPr>
                </a:tc>
                <a:tc>
                  <a:txBody>
                    <a:bodyPr/>
                    <a:lstStyle/>
                    <a:p>
                      <a:r>
                        <a:rPr lang="en-GB" sz="1100" dirty="0">
                          <a:solidFill>
                            <a:schemeClr val="accent1">
                              <a:lumMod val="50000"/>
                            </a:schemeClr>
                          </a:solidFill>
                        </a:rPr>
                        <a:t>Unknown </a:t>
                      </a:r>
                    </a:p>
                  </a:txBody>
                  <a:tcPr>
                    <a:solidFill>
                      <a:srgbClr val="E23258">
                        <a:alpha val="6000"/>
                      </a:srgbClr>
                    </a:solidFill>
                  </a:tcPr>
                </a:tc>
                <a:tc>
                  <a:txBody>
                    <a:bodyPr/>
                    <a:lstStyle/>
                    <a:p>
                      <a:r>
                        <a:rPr lang="en-GB" sz="1100" kern="1200" dirty="0">
                          <a:solidFill>
                            <a:schemeClr val="accent1">
                              <a:lumMod val="50000"/>
                            </a:schemeClr>
                          </a:solidFill>
                          <a:latin typeface="+mn-lt"/>
                          <a:ea typeface="+mn-ea"/>
                          <a:cs typeface="+mn-cs"/>
                        </a:rPr>
                        <a:t>Unknown</a:t>
                      </a:r>
                    </a:p>
                  </a:txBody>
                  <a:tcPr>
                    <a:solidFill>
                      <a:srgbClr val="E23258">
                        <a:alpha val="6000"/>
                      </a:srgbClr>
                    </a:solidFill>
                  </a:tcPr>
                </a:tc>
                <a:tc>
                  <a:txBody>
                    <a:bodyPr/>
                    <a:lstStyle/>
                    <a:p>
                      <a:r>
                        <a:rPr lang="en-GB" sz="1100" kern="1200" dirty="0">
                          <a:solidFill>
                            <a:schemeClr val="accent1">
                              <a:lumMod val="50000"/>
                            </a:schemeClr>
                          </a:solidFill>
                          <a:latin typeface="+mn-lt"/>
                          <a:ea typeface="+mn-ea"/>
                          <a:cs typeface="+mn-cs"/>
                        </a:rPr>
                        <a:t>Unknown </a:t>
                      </a:r>
                    </a:p>
                  </a:txBody>
                  <a:tcPr>
                    <a:solidFill>
                      <a:srgbClr val="E23258">
                        <a:alpha val="6000"/>
                      </a:srgbClr>
                    </a:solidFill>
                  </a:tcPr>
                </a:tc>
                <a:tc>
                  <a:txBody>
                    <a:bodyPr/>
                    <a:lstStyle/>
                    <a:p>
                      <a:r>
                        <a:rPr lang="en-GB" sz="1100" kern="1200" dirty="0">
                          <a:solidFill>
                            <a:schemeClr val="accent1">
                              <a:lumMod val="50000"/>
                            </a:schemeClr>
                          </a:solidFill>
                          <a:latin typeface="+mn-lt"/>
                          <a:ea typeface="+mn-ea"/>
                          <a:cs typeface="+mn-cs"/>
                        </a:rPr>
                        <a:t>Reputational Incentive </a:t>
                      </a:r>
                    </a:p>
                  </a:txBody>
                  <a:tcPr>
                    <a:solidFill>
                      <a:srgbClr val="E23258">
                        <a:alpha val="6000"/>
                      </a:srgbClr>
                    </a:solidFill>
                  </a:tcPr>
                </a:tc>
                <a:extLst>
                  <a:ext uri="{0D108BD9-81ED-4DB2-BD59-A6C34878D82A}">
                    <a16:rowId xmlns:a16="http://schemas.microsoft.com/office/drawing/2014/main" xmlns="" val="2453244658"/>
                  </a:ext>
                </a:extLst>
              </a:tr>
              <a:tr h="388636">
                <a:tc>
                  <a:txBody>
                    <a:bodyPr/>
                    <a:lstStyle/>
                    <a:p>
                      <a:r>
                        <a:rPr lang="en-GB" sz="1100" b="1" dirty="0">
                          <a:solidFill>
                            <a:schemeClr val="accent1">
                              <a:lumMod val="50000"/>
                            </a:schemeClr>
                          </a:solidFill>
                        </a:rPr>
                        <a:t>Repairing our water mains </a:t>
                      </a:r>
                    </a:p>
                  </a:txBody>
                  <a:tcPr>
                    <a:solidFill>
                      <a:srgbClr val="E23258">
                        <a:alpha val="22000"/>
                      </a:srgbClr>
                    </a:solidFill>
                  </a:tcPr>
                </a:tc>
                <a:tc>
                  <a:txBody>
                    <a:bodyPr/>
                    <a:lstStyle/>
                    <a:p>
                      <a:r>
                        <a:rPr lang="en-GB" sz="1100" dirty="0">
                          <a:solidFill>
                            <a:schemeClr val="accent1">
                              <a:lumMod val="50000"/>
                            </a:schemeClr>
                          </a:solidFill>
                        </a:rPr>
                        <a:t>We will continue to improve the condition of our pipes to reduce the amount of water lost and the number of times they need to be repaired. This is measured by the number of burst pipes repaired per 1000km of pipe</a:t>
                      </a:r>
                    </a:p>
                  </a:txBody>
                  <a:tcPr>
                    <a:solidFill>
                      <a:srgbClr val="E23258">
                        <a:alpha val="22000"/>
                      </a:srgbClr>
                    </a:solidFill>
                  </a:tcPr>
                </a:tc>
                <a:tc>
                  <a:txBody>
                    <a:bodyPr/>
                    <a:lstStyle/>
                    <a:p>
                      <a:r>
                        <a:rPr lang="en-GB" sz="1100" dirty="0">
                          <a:solidFill>
                            <a:schemeClr val="accent1">
                              <a:lumMod val="50000"/>
                            </a:schemeClr>
                          </a:solidFill>
                        </a:rPr>
                        <a:t>265 bursts repairs </a:t>
                      </a:r>
                    </a:p>
                  </a:txBody>
                  <a:tcPr>
                    <a:solidFill>
                      <a:srgbClr val="E23258">
                        <a:alpha val="22000"/>
                      </a:srgbClr>
                    </a:solidFill>
                  </a:tcPr>
                </a:tc>
                <a:tc>
                  <a:txBody>
                    <a:bodyPr/>
                    <a:lstStyle/>
                    <a:p>
                      <a:r>
                        <a:rPr lang="en-GB" sz="1100" kern="1200" dirty="0">
                          <a:solidFill>
                            <a:schemeClr val="accent1">
                              <a:lumMod val="50000"/>
                            </a:schemeClr>
                          </a:solidFill>
                          <a:latin typeface="+mn-lt"/>
                          <a:ea typeface="+mn-ea"/>
                          <a:cs typeface="+mn-cs"/>
                        </a:rPr>
                        <a:t>220 bursts repairs</a:t>
                      </a:r>
                    </a:p>
                  </a:txBody>
                  <a:tcPr>
                    <a:solidFill>
                      <a:srgbClr val="E23258">
                        <a:alpha val="22000"/>
                      </a:srgbClr>
                    </a:solidFill>
                  </a:tcPr>
                </a:tc>
                <a:tc>
                  <a:txBody>
                    <a:bodyPr/>
                    <a:lstStyle/>
                    <a:p>
                      <a:r>
                        <a:rPr lang="en-GB" sz="1100" kern="1200" dirty="0">
                          <a:solidFill>
                            <a:schemeClr val="accent1">
                              <a:lumMod val="50000"/>
                            </a:schemeClr>
                          </a:solidFill>
                          <a:latin typeface="+mn-lt"/>
                          <a:ea typeface="+mn-ea"/>
                          <a:cs typeface="+mn-cs"/>
                        </a:rPr>
                        <a:t>-17%</a:t>
                      </a:r>
                    </a:p>
                  </a:txBody>
                  <a:tcPr>
                    <a:solidFill>
                      <a:srgbClr val="E23258">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E23258">
                        <a:alpha val="22000"/>
                      </a:srgbClr>
                    </a:solidFill>
                  </a:tcPr>
                </a:tc>
                <a:extLst>
                  <a:ext uri="{0D108BD9-81ED-4DB2-BD59-A6C34878D82A}">
                    <a16:rowId xmlns:a16="http://schemas.microsoft.com/office/drawing/2014/main" xmlns="" val="2822182923"/>
                  </a:ext>
                </a:extLst>
              </a:tr>
            </a:tbl>
          </a:graphicData>
        </a:graphic>
      </p:graphicFrame>
      <p:sp>
        <p:nvSpPr>
          <p:cNvPr id="10" name="Rectangle 9">
            <a:extLst>
              <a:ext uri="{FF2B5EF4-FFF2-40B4-BE49-F238E27FC236}">
                <a16:creationId xmlns:a16="http://schemas.microsoft.com/office/drawing/2014/main" xmlns="" id="{806073DB-E47F-4BD6-B7C1-847AE2F4D3C5}"/>
              </a:ext>
            </a:extLst>
          </p:cNvPr>
          <p:cNvSpPr/>
          <p:nvPr/>
        </p:nvSpPr>
        <p:spPr>
          <a:xfrm>
            <a:off x="0" y="0"/>
            <a:ext cx="12192000" cy="6858000"/>
          </a:xfrm>
          <a:prstGeom prst="rect">
            <a:avLst/>
          </a:prstGeom>
          <a:noFill/>
          <a:ln w="57150">
            <a:solidFill>
              <a:srgbClr val="DB1F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xmlns="" id="{498464FA-BB6E-4A68-AE35-B52CAB07B156}"/>
              </a:ext>
            </a:extLst>
          </p:cNvPr>
          <p:cNvSpPr/>
          <p:nvPr/>
        </p:nvSpPr>
        <p:spPr>
          <a:xfrm>
            <a:off x="8211312" y="2234322"/>
            <a:ext cx="3270719" cy="6637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4" name="TextBox 13">
            <a:extLst>
              <a:ext uri="{FF2B5EF4-FFF2-40B4-BE49-F238E27FC236}">
                <a16:creationId xmlns:a16="http://schemas.microsoft.com/office/drawing/2014/main" xmlns="" id="{70552B2A-FF22-4365-B6A6-15BDCBF0B391}"/>
              </a:ext>
            </a:extLst>
          </p:cNvPr>
          <p:cNvSpPr txBox="1"/>
          <p:nvPr/>
        </p:nvSpPr>
        <p:spPr>
          <a:xfrm>
            <a:off x="4334731" y="614236"/>
            <a:ext cx="2697960" cy="1169551"/>
          </a:xfrm>
          <a:prstGeom prst="rect">
            <a:avLst/>
          </a:prstGeom>
          <a:noFill/>
        </p:spPr>
        <p:txBody>
          <a:bodyPr wrap="square" rtlCol="0">
            <a:spAutoFit/>
          </a:bodyPr>
          <a:lstStyle/>
          <a:p>
            <a:r>
              <a:rPr lang="en-GB" sz="1400" b="1" dirty="0">
                <a:solidFill>
                  <a:srgbClr val="E23258"/>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Tree>
    <p:extLst>
      <p:ext uri="{BB962C8B-B14F-4D97-AF65-F5344CB8AC3E}">
        <p14:creationId xmlns:p14="http://schemas.microsoft.com/office/powerpoint/2010/main" xmlns="" val="2358753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xmlns="" id="{65C39512-CEF1-4FC5-A96C-5309C4CB31E2}"/>
              </a:ext>
            </a:extLst>
          </p:cNvPr>
          <p:cNvGraphicFramePr>
            <a:graphicFrameLocks noGrp="1"/>
          </p:cNvGraphicFramePr>
          <p:nvPr>
            <p:extLst>
              <p:ext uri="{D42A27DB-BD31-4B8C-83A1-F6EECF244321}">
                <p14:modId xmlns:p14="http://schemas.microsoft.com/office/powerpoint/2010/main" xmlns="" val="3955554120"/>
              </p:ext>
            </p:extLst>
          </p:nvPr>
        </p:nvGraphicFramePr>
        <p:xfrm>
          <a:off x="161828" y="2930096"/>
          <a:ext cx="11581120" cy="2781594"/>
        </p:xfrm>
        <a:graphic>
          <a:graphicData uri="http://schemas.openxmlformats.org/drawingml/2006/table">
            <a:tbl>
              <a:tblPr firstRow="1" bandRow="1">
                <a:tableStyleId>{5C22544A-7EE6-4342-B048-85BDC9FD1C3A}</a:tableStyleId>
              </a:tblPr>
              <a:tblGrid>
                <a:gridCol w="2678769">
                  <a:extLst>
                    <a:ext uri="{9D8B030D-6E8A-4147-A177-3AD203B41FA5}">
                      <a16:colId xmlns:a16="http://schemas.microsoft.com/office/drawing/2014/main" xmlns="" val="4094179952"/>
                    </a:ext>
                  </a:extLst>
                </a:gridCol>
                <a:gridCol w="4826427">
                  <a:extLst>
                    <a:ext uri="{9D8B030D-6E8A-4147-A177-3AD203B41FA5}">
                      <a16:colId xmlns:a16="http://schemas.microsoft.com/office/drawing/2014/main" xmlns="" val="707504440"/>
                    </a:ext>
                  </a:extLst>
                </a:gridCol>
                <a:gridCol w="1191477">
                  <a:extLst>
                    <a:ext uri="{9D8B030D-6E8A-4147-A177-3AD203B41FA5}">
                      <a16:colId xmlns:a16="http://schemas.microsoft.com/office/drawing/2014/main" xmlns="" val="301393482"/>
                    </a:ext>
                  </a:extLst>
                </a:gridCol>
                <a:gridCol w="1018557">
                  <a:extLst>
                    <a:ext uri="{9D8B030D-6E8A-4147-A177-3AD203B41FA5}">
                      <a16:colId xmlns:a16="http://schemas.microsoft.com/office/drawing/2014/main" xmlns="" val="3519829669"/>
                    </a:ext>
                  </a:extLst>
                </a:gridCol>
                <a:gridCol w="686925">
                  <a:extLst>
                    <a:ext uri="{9D8B030D-6E8A-4147-A177-3AD203B41FA5}">
                      <a16:colId xmlns:a16="http://schemas.microsoft.com/office/drawing/2014/main" xmlns="" val="3431046750"/>
                    </a:ext>
                  </a:extLst>
                </a:gridCol>
                <a:gridCol w="1178965">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DB1F47"/>
                    </a:solidFill>
                  </a:tcPr>
                </a:tc>
                <a:tc>
                  <a:txBody>
                    <a:bodyPr/>
                    <a:lstStyle/>
                    <a:p>
                      <a:r>
                        <a:rPr lang="en-GB" sz="1200" dirty="0"/>
                        <a:t>Description</a:t>
                      </a:r>
                    </a:p>
                  </a:txBody>
                  <a:tcPr>
                    <a:solidFill>
                      <a:srgbClr val="DB1F47"/>
                    </a:solidFill>
                  </a:tcPr>
                </a:tc>
                <a:tc>
                  <a:txBody>
                    <a:bodyPr/>
                    <a:lstStyle/>
                    <a:p>
                      <a:r>
                        <a:rPr lang="en-GB" sz="1200" dirty="0"/>
                        <a:t>2020 Position </a:t>
                      </a:r>
                    </a:p>
                  </a:txBody>
                  <a:tcPr>
                    <a:solidFill>
                      <a:srgbClr val="DB1F47"/>
                    </a:solidFill>
                  </a:tcPr>
                </a:tc>
                <a:tc>
                  <a:txBody>
                    <a:bodyPr/>
                    <a:lstStyle/>
                    <a:p>
                      <a:r>
                        <a:rPr lang="en-GB" sz="1200" dirty="0"/>
                        <a:t>2025 Position </a:t>
                      </a:r>
                    </a:p>
                  </a:txBody>
                  <a:tcPr>
                    <a:solidFill>
                      <a:srgbClr val="DB1F47"/>
                    </a:solidFill>
                  </a:tcPr>
                </a:tc>
                <a:tc>
                  <a:txBody>
                    <a:bodyPr/>
                    <a:lstStyle/>
                    <a:p>
                      <a:r>
                        <a:rPr lang="en-GB" sz="1200" dirty="0"/>
                        <a:t>% Change </a:t>
                      </a:r>
                    </a:p>
                  </a:txBody>
                  <a:tcPr>
                    <a:solidFill>
                      <a:srgbClr val="DB1F47"/>
                    </a:solidFill>
                  </a:tcPr>
                </a:tc>
                <a:tc>
                  <a:txBody>
                    <a:bodyPr/>
                    <a:lstStyle/>
                    <a:p>
                      <a:r>
                        <a:rPr lang="en-GB" sz="1200" dirty="0"/>
                        <a:t>Incentive Type</a:t>
                      </a:r>
                    </a:p>
                  </a:txBody>
                  <a:tcPr>
                    <a:solidFill>
                      <a:srgbClr val="DB1F47"/>
                    </a:solidFill>
                  </a:tcPr>
                </a:tc>
                <a:extLst>
                  <a:ext uri="{0D108BD9-81ED-4DB2-BD59-A6C34878D82A}">
                    <a16:rowId xmlns:a16="http://schemas.microsoft.com/office/drawing/2014/main" xmlns="" val="1863790816"/>
                  </a:ext>
                </a:extLst>
              </a:tr>
              <a:tr h="382692">
                <a:tc>
                  <a:txBody>
                    <a:bodyPr/>
                    <a:lstStyle/>
                    <a:p>
                      <a:r>
                        <a:rPr lang="en-GB" sz="1100" b="1" dirty="0">
                          <a:solidFill>
                            <a:schemeClr val="accent1">
                              <a:lumMod val="50000"/>
                            </a:schemeClr>
                          </a:solidFill>
                        </a:rPr>
                        <a:t>Customer water consumption </a:t>
                      </a:r>
                    </a:p>
                  </a:txBody>
                  <a:tcPr>
                    <a:solidFill>
                      <a:srgbClr val="DB1F47">
                        <a:alpha val="22000"/>
                      </a:srgbClr>
                    </a:solidFill>
                  </a:tcPr>
                </a:tc>
                <a:tc>
                  <a:txBody>
                    <a:bodyPr/>
                    <a:lstStyle/>
                    <a:p>
                      <a:r>
                        <a:rPr lang="en-GB" sz="1100" dirty="0">
                          <a:solidFill>
                            <a:schemeClr val="accent1">
                              <a:lumMod val="50000"/>
                            </a:schemeClr>
                          </a:solidFill>
                        </a:rPr>
                        <a:t>We will help our customers to reduce the water they use on a daily </a:t>
                      </a:r>
                      <a:r>
                        <a:rPr lang="en-GB" sz="1100" kern="1200" dirty="0">
                          <a:solidFill>
                            <a:schemeClr val="accent1">
                              <a:lumMod val="50000"/>
                            </a:schemeClr>
                          </a:solidFill>
                          <a:latin typeface="+mn-lt"/>
                          <a:ea typeface="+mn-ea"/>
                          <a:cs typeface="+mn-cs"/>
                        </a:rPr>
                        <a:t>basis. We will measure in litres per day, the average water used by each property every day in the Yorkshire region</a:t>
                      </a:r>
                    </a:p>
                  </a:txBody>
                  <a:tcPr>
                    <a:solidFill>
                      <a:srgbClr val="DB1F47">
                        <a:alpha val="22000"/>
                      </a:srgbClr>
                    </a:solidFill>
                  </a:tcPr>
                </a:tc>
                <a:tc>
                  <a:txBody>
                    <a:bodyPr/>
                    <a:lstStyle/>
                    <a:p>
                      <a:r>
                        <a:rPr lang="en-GB" sz="1100" dirty="0">
                          <a:solidFill>
                            <a:schemeClr val="accent1">
                              <a:lumMod val="50000"/>
                            </a:schemeClr>
                          </a:solidFill>
                        </a:rPr>
                        <a:t>125 litres per day </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119 litres per day</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-4%</a:t>
                      </a:r>
                    </a:p>
                  </a:txBody>
                  <a:tcPr>
                    <a:solidFill>
                      <a:srgbClr val="DB1F47">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22000"/>
                      </a:srgbClr>
                    </a:solidFill>
                  </a:tcPr>
                </a:tc>
                <a:extLst>
                  <a:ext uri="{0D108BD9-81ED-4DB2-BD59-A6C34878D82A}">
                    <a16:rowId xmlns:a16="http://schemas.microsoft.com/office/drawing/2014/main" xmlns="" val="2573120912"/>
                  </a:ext>
                </a:extLst>
              </a:tr>
              <a:tr h="541314">
                <a:tc>
                  <a:txBody>
                    <a:bodyPr/>
                    <a:lstStyle/>
                    <a:p>
                      <a:r>
                        <a:rPr lang="en-GB" sz="1100" b="1" dirty="0">
                          <a:solidFill>
                            <a:schemeClr val="accent1">
                              <a:lumMod val="50000"/>
                            </a:schemeClr>
                          </a:solidFill>
                        </a:rPr>
                        <a:t>Customer contacts due to water quality concerns</a:t>
                      </a:r>
                    </a:p>
                  </a:txBody>
                  <a:tcPr>
                    <a:solidFill>
                      <a:srgbClr val="DB1F47">
                        <a:alpha val="6000"/>
                      </a:srgbClr>
                    </a:solidFill>
                  </a:tcPr>
                </a:tc>
                <a:tc>
                  <a:txBody>
                    <a:bodyPr/>
                    <a:lstStyle/>
                    <a:p>
                      <a:r>
                        <a:rPr lang="en-GB" sz="1100" dirty="0">
                          <a:solidFill>
                            <a:schemeClr val="accent1">
                              <a:lumMod val="50000"/>
                            </a:schemeClr>
                          </a:solidFill>
                        </a:rPr>
                        <a:t>We will reduce the number of customer contacts relating to water quality issues. This will be measured by the number of customer contacts received regarding taste, colour or smell of water</a:t>
                      </a:r>
                    </a:p>
                  </a:txBody>
                  <a:tcPr>
                    <a:solidFill>
                      <a:srgbClr val="DB1F47">
                        <a:alpha val="6000"/>
                      </a:srgbClr>
                    </a:solidFill>
                  </a:tcPr>
                </a:tc>
                <a:tc>
                  <a:txBody>
                    <a:bodyPr/>
                    <a:lstStyle/>
                    <a:p>
                      <a:r>
                        <a:rPr lang="en-GB" sz="1100" dirty="0">
                          <a:solidFill>
                            <a:schemeClr val="accent1">
                              <a:lumMod val="50000"/>
                            </a:schemeClr>
                          </a:solidFill>
                        </a:rPr>
                        <a:t>6,308 contacts per year</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6070 contacts per year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-4%</a:t>
                      </a:r>
                    </a:p>
                  </a:txBody>
                  <a:tcPr>
                    <a:solidFill>
                      <a:srgbClr val="DB1F47">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6000"/>
                      </a:srgbClr>
                    </a:solidFill>
                  </a:tcPr>
                </a:tc>
                <a:extLst>
                  <a:ext uri="{0D108BD9-81ED-4DB2-BD59-A6C34878D82A}">
                    <a16:rowId xmlns:a16="http://schemas.microsoft.com/office/drawing/2014/main" xmlns="" val="3879754187"/>
                  </a:ext>
                </a:extLst>
              </a:tr>
              <a:tr h="541314">
                <a:tc>
                  <a:txBody>
                    <a:bodyPr/>
                    <a:lstStyle/>
                    <a:p>
                      <a:r>
                        <a:rPr lang="en-GB" sz="1100" b="1" dirty="0">
                          <a:solidFill>
                            <a:schemeClr val="accent1">
                              <a:lumMod val="50000"/>
                            </a:schemeClr>
                          </a:solidFill>
                        </a:rPr>
                        <a:t>Interruptions to water supply lasting more than 12 hours </a:t>
                      </a:r>
                    </a:p>
                  </a:txBody>
                  <a:tcPr>
                    <a:solidFill>
                      <a:srgbClr val="DB1F47">
                        <a:alpha val="22000"/>
                      </a:srgbClr>
                    </a:solidFill>
                  </a:tcPr>
                </a:tc>
                <a:tc>
                  <a:txBody>
                    <a:bodyPr/>
                    <a:lstStyle/>
                    <a:p>
                      <a:r>
                        <a:rPr lang="en-GB" sz="1100" dirty="0">
                          <a:solidFill>
                            <a:schemeClr val="accent1">
                              <a:lumMod val="50000"/>
                            </a:schemeClr>
                          </a:solidFill>
                        </a:rPr>
                        <a:t>We will reduce the number of occasions that customers are without water. This is measured by the number of times where customers have an interruption longer than 12 hours</a:t>
                      </a:r>
                    </a:p>
                  </a:txBody>
                  <a:tcPr>
                    <a:solidFill>
                      <a:srgbClr val="DB1F47">
                        <a:alpha val="22000"/>
                      </a:srgbClr>
                    </a:solidFill>
                  </a:tcPr>
                </a:tc>
                <a:tc>
                  <a:txBody>
                    <a:bodyPr/>
                    <a:lstStyle/>
                    <a:p>
                      <a:r>
                        <a:rPr lang="en-GB" sz="1100" dirty="0">
                          <a:solidFill>
                            <a:schemeClr val="accent1">
                              <a:lumMod val="50000"/>
                            </a:schemeClr>
                          </a:solidFill>
                        </a:rPr>
                        <a:t>15 incidents per year</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12 incidents per year</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-20%</a:t>
                      </a:r>
                    </a:p>
                  </a:txBody>
                  <a:tcPr>
                    <a:solidFill>
                      <a:srgbClr val="DB1F47">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22000"/>
                      </a:srgbClr>
                    </a:solidFill>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Low pressure </a:t>
                      </a:r>
                    </a:p>
                  </a:txBody>
                  <a:tcPr>
                    <a:solidFill>
                      <a:srgbClr val="DB1F47">
                        <a:alpha val="6000"/>
                      </a:srgbClr>
                    </a:solidFill>
                  </a:tcPr>
                </a:tc>
                <a:tc>
                  <a:txBody>
                    <a:bodyPr/>
                    <a:lstStyle/>
                    <a:p>
                      <a:r>
                        <a:rPr lang="en-GB" sz="1100" dirty="0">
                          <a:solidFill>
                            <a:schemeClr val="accent1">
                              <a:lumMod val="50000"/>
                            </a:schemeClr>
                          </a:solidFill>
                        </a:rPr>
                        <a:t>We will reduce the number of properties experiencing low pressure. This is measured by the number of properties below the low pressure standard </a:t>
                      </a:r>
                    </a:p>
                  </a:txBody>
                  <a:tcPr>
                    <a:solidFill>
                      <a:srgbClr val="DB1F47">
                        <a:alpha val="6000"/>
                      </a:srgbClr>
                    </a:solidFill>
                  </a:tcPr>
                </a:tc>
                <a:tc>
                  <a:txBody>
                    <a:bodyPr/>
                    <a:lstStyle/>
                    <a:p>
                      <a:r>
                        <a:rPr lang="en-GB" sz="1100" dirty="0">
                          <a:solidFill>
                            <a:schemeClr val="accent1">
                              <a:lumMod val="50000"/>
                            </a:schemeClr>
                          </a:solidFill>
                        </a:rPr>
                        <a:t>15 properties</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12 properties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-20%</a:t>
                      </a:r>
                    </a:p>
                  </a:txBody>
                  <a:tcPr>
                    <a:solidFill>
                      <a:srgbClr val="DB1F47">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6000"/>
                      </a:srgbClr>
                    </a:solidFill>
                  </a:tcPr>
                </a:tc>
                <a:extLst>
                  <a:ext uri="{0D108BD9-81ED-4DB2-BD59-A6C34878D82A}">
                    <a16:rowId xmlns:a16="http://schemas.microsoft.com/office/drawing/2014/main" xmlns="" val="2453244658"/>
                  </a:ext>
                </a:extLst>
              </a:tr>
            </a:tbl>
          </a:graphicData>
        </a:graphic>
      </p:graphicFrame>
      <p:sp>
        <p:nvSpPr>
          <p:cNvPr id="10" name="Rectangle 9">
            <a:extLst>
              <a:ext uri="{FF2B5EF4-FFF2-40B4-BE49-F238E27FC236}">
                <a16:creationId xmlns:a16="http://schemas.microsoft.com/office/drawing/2014/main" xmlns="" id="{806073DB-E47F-4BD6-B7C1-847AE2F4D3C5}"/>
              </a:ext>
            </a:extLst>
          </p:cNvPr>
          <p:cNvSpPr/>
          <p:nvPr/>
        </p:nvSpPr>
        <p:spPr>
          <a:xfrm>
            <a:off x="0" y="0"/>
            <a:ext cx="12192000" cy="6858000"/>
          </a:xfrm>
          <a:prstGeom prst="rect">
            <a:avLst/>
          </a:prstGeom>
          <a:noFill/>
          <a:ln w="57150">
            <a:solidFill>
              <a:srgbClr val="E232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xmlns="" id="{681E95CB-C337-4761-AFD3-634C9A016847}"/>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2552" r="6384" b="16807"/>
          <a:stretch/>
        </p:blipFill>
        <p:spPr>
          <a:xfrm>
            <a:off x="161828" y="260074"/>
            <a:ext cx="3952799" cy="1675191"/>
          </a:xfrm>
          <a:prstGeom prst="rect">
            <a:avLst/>
          </a:prstGeom>
        </p:spPr>
      </p:pic>
      <p:sp>
        <p:nvSpPr>
          <p:cNvPr id="13" name="Rectangle: Rounded Corners 12">
            <a:extLst>
              <a:ext uri="{FF2B5EF4-FFF2-40B4-BE49-F238E27FC236}">
                <a16:creationId xmlns:a16="http://schemas.microsoft.com/office/drawing/2014/main" xmlns="" id="{E084A5DF-5F07-4F2F-916E-9BC1C7C63686}"/>
              </a:ext>
            </a:extLst>
          </p:cNvPr>
          <p:cNvSpPr/>
          <p:nvPr/>
        </p:nvSpPr>
        <p:spPr>
          <a:xfrm>
            <a:off x="76870" y="2003048"/>
            <a:ext cx="3525626" cy="638929"/>
          </a:xfrm>
          <a:prstGeom prst="roundRect">
            <a:avLst/>
          </a:prstGeom>
          <a:solidFill>
            <a:srgbClr val="E232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WATER SUPPLY </a:t>
            </a:r>
            <a:r>
              <a:rPr lang="en-GB" dirty="0"/>
              <a:t>commitments based on customer feedback </a:t>
            </a:r>
          </a:p>
        </p:txBody>
      </p:sp>
      <p:sp>
        <p:nvSpPr>
          <p:cNvPr id="16" name="Rectangle: Rounded Corners 15">
            <a:extLst>
              <a:ext uri="{FF2B5EF4-FFF2-40B4-BE49-F238E27FC236}">
                <a16:creationId xmlns:a16="http://schemas.microsoft.com/office/drawing/2014/main" xmlns="" id="{0EF48611-7519-4D9F-9B29-16E987D15613}"/>
              </a:ext>
            </a:extLst>
          </p:cNvPr>
          <p:cNvSpPr/>
          <p:nvPr/>
        </p:nvSpPr>
        <p:spPr>
          <a:xfrm>
            <a:off x="8041808" y="1935265"/>
            <a:ext cx="3616183" cy="6515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7" name="TextBox 16">
            <a:extLst>
              <a:ext uri="{FF2B5EF4-FFF2-40B4-BE49-F238E27FC236}">
                <a16:creationId xmlns:a16="http://schemas.microsoft.com/office/drawing/2014/main" xmlns="" id="{7CE025CE-FB6A-433D-BE1D-BCA7FFCF8D67}"/>
              </a:ext>
            </a:extLst>
          </p:cNvPr>
          <p:cNvSpPr txBox="1"/>
          <p:nvPr/>
        </p:nvSpPr>
        <p:spPr>
          <a:xfrm>
            <a:off x="4334731" y="614236"/>
            <a:ext cx="2697960" cy="1169551"/>
          </a:xfrm>
          <a:prstGeom prst="rect">
            <a:avLst/>
          </a:prstGeom>
          <a:noFill/>
        </p:spPr>
        <p:txBody>
          <a:bodyPr wrap="square" rtlCol="0">
            <a:spAutoFit/>
          </a:bodyPr>
          <a:lstStyle/>
          <a:p>
            <a:r>
              <a:rPr lang="en-GB" sz="1400" b="1" dirty="0">
                <a:solidFill>
                  <a:srgbClr val="E23258"/>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
        <p:nvSpPr>
          <p:cNvPr id="11" name="TextBox 10">
            <a:extLst>
              <a:ext uri="{FF2B5EF4-FFF2-40B4-BE49-F238E27FC236}">
                <a16:creationId xmlns:a16="http://schemas.microsoft.com/office/drawing/2014/main" xmlns="" id="{94E71324-86B6-4B9D-A89D-FF0F0421ACA7}"/>
              </a:ext>
            </a:extLst>
          </p:cNvPr>
          <p:cNvSpPr txBox="1"/>
          <p:nvPr/>
        </p:nvSpPr>
        <p:spPr>
          <a:xfrm>
            <a:off x="10643616" y="129019"/>
            <a:ext cx="1773936" cy="369332"/>
          </a:xfrm>
          <a:prstGeom prst="rect">
            <a:avLst/>
          </a:prstGeom>
          <a:noFill/>
        </p:spPr>
        <p:txBody>
          <a:bodyPr wrap="square" rtlCol="0">
            <a:spAutoFit/>
          </a:bodyPr>
          <a:lstStyle/>
          <a:p>
            <a:r>
              <a:rPr lang="en-GB" i="1" dirty="0">
                <a:solidFill>
                  <a:schemeClr val="accent1">
                    <a:lumMod val="50000"/>
                  </a:schemeClr>
                </a:solidFill>
              </a:rPr>
              <a:t>*continued</a:t>
            </a:r>
          </a:p>
        </p:txBody>
      </p:sp>
    </p:spTree>
    <p:extLst>
      <p:ext uri="{BB962C8B-B14F-4D97-AF65-F5344CB8AC3E}">
        <p14:creationId xmlns:p14="http://schemas.microsoft.com/office/powerpoint/2010/main" xmlns="" val="296363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xmlns="" id="{65C39512-CEF1-4FC5-A96C-5309C4CB31E2}"/>
              </a:ext>
            </a:extLst>
          </p:cNvPr>
          <p:cNvGraphicFramePr>
            <a:graphicFrameLocks noGrp="1"/>
          </p:cNvGraphicFramePr>
          <p:nvPr>
            <p:extLst>
              <p:ext uri="{D42A27DB-BD31-4B8C-83A1-F6EECF244321}">
                <p14:modId xmlns:p14="http://schemas.microsoft.com/office/powerpoint/2010/main" xmlns="" val="4135695585"/>
              </p:ext>
            </p:extLst>
          </p:nvPr>
        </p:nvGraphicFramePr>
        <p:xfrm>
          <a:off x="161828" y="3253123"/>
          <a:ext cx="11670507" cy="3337560"/>
        </p:xfrm>
        <a:graphic>
          <a:graphicData uri="http://schemas.openxmlformats.org/drawingml/2006/table">
            <a:tbl>
              <a:tblPr firstRow="1" bandRow="1">
                <a:tableStyleId>{5C22544A-7EE6-4342-B048-85BDC9FD1C3A}</a:tableStyleId>
              </a:tblPr>
              <a:tblGrid>
                <a:gridCol w="2170876">
                  <a:extLst>
                    <a:ext uri="{9D8B030D-6E8A-4147-A177-3AD203B41FA5}">
                      <a16:colId xmlns:a16="http://schemas.microsoft.com/office/drawing/2014/main" xmlns="" val="4094179952"/>
                    </a:ext>
                  </a:extLst>
                </a:gridCol>
                <a:gridCol w="5518526">
                  <a:extLst>
                    <a:ext uri="{9D8B030D-6E8A-4147-A177-3AD203B41FA5}">
                      <a16:colId xmlns:a16="http://schemas.microsoft.com/office/drawing/2014/main" xmlns="" val="707504440"/>
                    </a:ext>
                  </a:extLst>
                </a:gridCol>
                <a:gridCol w="981874">
                  <a:extLst>
                    <a:ext uri="{9D8B030D-6E8A-4147-A177-3AD203B41FA5}">
                      <a16:colId xmlns:a16="http://schemas.microsoft.com/office/drawing/2014/main" xmlns="" val="301393482"/>
                    </a:ext>
                  </a:extLst>
                </a:gridCol>
                <a:gridCol w="1008678">
                  <a:extLst>
                    <a:ext uri="{9D8B030D-6E8A-4147-A177-3AD203B41FA5}">
                      <a16:colId xmlns:a16="http://schemas.microsoft.com/office/drawing/2014/main" xmlns="" val="3519829669"/>
                    </a:ext>
                  </a:extLst>
                </a:gridCol>
                <a:gridCol w="792409">
                  <a:extLst>
                    <a:ext uri="{9D8B030D-6E8A-4147-A177-3AD203B41FA5}">
                      <a16:colId xmlns:a16="http://schemas.microsoft.com/office/drawing/2014/main" xmlns="" val="3431046750"/>
                    </a:ext>
                  </a:extLst>
                </a:gridCol>
                <a:gridCol w="1198144">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DB1F47"/>
                    </a:solidFill>
                  </a:tcPr>
                </a:tc>
                <a:tc>
                  <a:txBody>
                    <a:bodyPr/>
                    <a:lstStyle/>
                    <a:p>
                      <a:r>
                        <a:rPr lang="en-GB" sz="1200" dirty="0"/>
                        <a:t>Description</a:t>
                      </a:r>
                    </a:p>
                  </a:txBody>
                  <a:tcPr>
                    <a:solidFill>
                      <a:srgbClr val="DB1F47"/>
                    </a:solidFill>
                  </a:tcPr>
                </a:tc>
                <a:tc>
                  <a:txBody>
                    <a:bodyPr/>
                    <a:lstStyle/>
                    <a:p>
                      <a:r>
                        <a:rPr lang="en-GB" sz="1200" dirty="0"/>
                        <a:t>2020 Position </a:t>
                      </a:r>
                    </a:p>
                  </a:txBody>
                  <a:tcPr>
                    <a:solidFill>
                      <a:srgbClr val="DB1F47"/>
                    </a:solidFill>
                  </a:tcPr>
                </a:tc>
                <a:tc>
                  <a:txBody>
                    <a:bodyPr/>
                    <a:lstStyle/>
                    <a:p>
                      <a:r>
                        <a:rPr lang="en-GB" sz="1200" dirty="0"/>
                        <a:t>2025 Position </a:t>
                      </a:r>
                    </a:p>
                  </a:txBody>
                  <a:tcPr>
                    <a:solidFill>
                      <a:srgbClr val="DB1F47"/>
                    </a:solidFill>
                  </a:tcPr>
                </a:tc>
                <a:tc>
                  <a:txBody>
                    <a:bodyPr/>
                    <a:lstStyle/>
                    <a:p>
                      <a:r>
                        <a:rPr lang="en-GB" sz="1200" dirty="0"/>
                        <a:t>% Change </a:t>
                      </a:r>
                    </a:p>
                  </a:txBody>
                  <a:tcPr>
                    <a:solidFill>
                      <a:srgbClr val="DB1F47"/>
                    </a:solidFill>
                  </a:tcPr>
                </a:tc>
                <a:tc>
                  <a:txBody>
                    <a:bodyPr/>
                    <a:lstStyle/>
                    <a:p>
                      <a:r>
                        <a:rPr lang="en-GB" sz="1200" dirty="0"/>
                        <a:t>Incentive Type </a:t>
                      </a:r>
                    </a:p>
                  </a:txBody>
                  <a:tcPr>
                    <a:solidFill>
                      <a:srgbClr val="DB1F47"/>
                    </a:solidFill>
                  </a:tcPr>
                </a:tc>
                <a:extLst>
                  <a:ext uri="{0D108BD9-81ED-4DB2-BD59-A6C34878D82A}">
                    <a16:rowId xmlns:a16="http://schemas.microsoft.com/office/drawing/2014/main" xmlns="" val="1863790816"/>
                  </a:ext>
                </a:extLst>
              </a:tr>
              <a:tr h="382692">
                <a:tc>
                  <a:txBody>
                    <a:bodyPr/>
                    <a:lstStyle/>
                    <a:p>
                      <a:r>
                        <a:rPr lang="en-GB" sz="1100" b="1" dirty="0">
                          <a:solidFill>
                            <a:schemeClr val="accent1">
                              <a:lumMod val="50000"/>
                            </a:schemeClr>
                          </a:solidFill>
                        </a:rPr>
                        <a:t>Educating our customers </a:t>
                      </a:r>
                    </a:p>
                  </a:txBody>
                  <a:tcPr>
                    <a:solidFill>
                      <a:srgbClr val="DB1F47">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provide an education programme aimed at children and adults to raise awareness and understanding of our services and processes, to educate them how to use water and wastewater systems wisely. </a:t>
                      </a:r>
                      <a:r>
                        <a:rPr lang="en-GB" sz="1100" b="0" dirty="0">
                          <a:solidFill>
                            <a:schemeClr val="accent1">
                              <a:lumMod val="50000"/>
                            </a:schemeClr>
                          </a:solidFill>
                        </a:rPr>
                        <a:t>The measure will be the number of learning hours provided to customers</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17,500 hours provided </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20,000 hours provided </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14%</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Financial Penalty  </a:t>
                      </a:r>
                    </a:p>
                  </a:txBody>
                  <a:tcPr>
                    <a:solidFill>
                      <a:srgbClr val="DB1F47">
                        <a:alpha val="22000"/>
                      </a:srgbClr>
                    </a:solidFill>
                  </a:tcPr>
                </a:tc>
                <a:extLst>
                  <a:ext uri="{0D108BD9-81ED-4DB2-BD59-A6C34878D82A}">
                    <a16:rowId xmlns:a16="http://schemas.microsoft.com/office/drawing/2014/main" xmlns="" val="2573120912"/>
                  </a:ext>
                </a:extLst>
              </a:tr>
              <a:tr h="541314">
                <a:tc>
                  <a:txBody>
                    <a:bodyPr/>
                    <a:lstStyle/>
                    <a:p>
                      <a:r>
                        <a:rPr lang="en-GB" sz="1100" b="1" dirty="0">
                          <a:solidFill>
                            <a:schemeClr val="accent1">
                              <a:lumMod val="50000"/>
                            </a:schemeClr>
                          </a:solidFill>
                        </a:rPr>
                        <a:t>Recycling the water we use </a:t>
                      </a:r>
                    </a:p>
                  </a:txBody>
                  <a:tcPr>
                    <a:solidFill>
                      <a:srgbClr val="DB1F47">
                        <a:alpha val="6000"/>
                      </a:srgbClr>
                    </a:solidFill>
                  </a:tcPr>
                </a:tc>
                <a:tc>
                  <a:txBody>
                    <a:bodyPr/>
                    <a:lstStyle/>
                    <a:p>
                      <a:r>
                        <a:rPr lang="en-GB" sz="1100" dirty="0">
                          <a:solidFill>
                            <a:schemeClr val="accent1">
                              <a:lumMod val="50000"/>
                            </a:schemeClr>
                          </a:solidFill>
                        </a:rPr>
                        <a:t>We will reduce our impact on the environment by recycling the water we use and use rain water where treated water isn’t needed. The measure will be the volume of water we reuse or recycle per day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8.5 million litres of water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NA</a:t>
                      </a:r>
                    </a:p>
                  </a:txBody>
                  <a:tcPr>
                    <a:solidFill>
                      <a:srgbClr val="DB1F47">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6000"/>
                      </a:srgbClr>
                    </a:solidFill>
                  </a:tcPr>
                </a:tc>
                <a:extLst>
                  <a:ext uri="{0D108BD9-81ED-4DB2-BD59-A6C34878D82A}">
                    <a16:rowId xmlns:a16="http://schemas.microsoft.com/office/drawing/2014/main" xmlns="" val="3879754187"/>
                  </a:ext>
                </a:extLst>
              </a:tr>
              <a:tr h="541314">
                <a:tc>
                  <a:txBody>
                    <a:bodyPr/>
                    <a:lstStyle/>
                    <a:p>
                      <a:r>
                        <a:rPr lang="en-GB" sz="1100" b="1" dirty="0">
                          <a:solidFill>
                            <a:schemeClr val="accent1">
                              <a:lumMod val="50000"/>
                            </a:schemeClr>
                          </a:solidFill>
                        </a:rPr>
                        <a:t>Our risk of a drought</a:t>
                      </a:r>
                    </a:p>
                  </a:txBody>
                  <a:tcPr>
                    <a:solidFill>
                      <a:srgbClr val="DB1F47">
                        <a:alpha val="22000"/>
                      </a:srgbClr>
                    </a:solidFill>
                  </a:tcPr>
                </a:tc>
                <a:tc>
                  <a:txBody>
                    <a:bodyPr/>
                    <a:lstStyle/>
                    <a:p>
                      <a:r>
                        <a:rPr lang="en-GB" sz="1100" dirty="0">
                          <a:solidFill>
                            <a:schemeClr val="accent1">
                              <a:lumMod val="50000"/>
                            </a:schemeClr>
                          </a:solidFill>
                        </a:rPr>
                        <a:t>This assesses the risk of customers experiencing water restrictions (such as standpipes in streets) as a result of a severe drought. This is measured by the percentage of population at risk of experiencing restrictions in a 1 in 200-year drought. Currently there is no risk of water restrictions to the people of Yorkshire should a 1 in 200 year drought occur.  </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0% - no risk</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0% - no risk </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DB1F47">
                        <a:alpha val="22000"/>
                      </a:srgbClr>
                    </a:solidFill>
                  </a:tcPr>
                </a:tc>
                <a:tc>
                  <a:txBody>
                    <a:bodyPr/>
                    <a:lstStyle/>
                    <a:p>
                      <a:r>
                        <a:rPr lang="en-GB" sz="1100" kern="1200" dirty="0">
                          <a:solidFill>
                            <a:schemeClr val="accent1">
                              <a:lumMod val="50000"/>
                            </a:schemeClr>
                          </a:solidFill>
                          <a:latin typeface="+mn-lt"/>
                          <a:ea typeface="+mn-ea"/>
                          <a:cs typeface="+mn-cs"/>
                        </a:rPr>
                        <a:t>Reputational Incentive </a:t>
                      </a:r>
                    </a:p>
                  </a:txBody>
                  <a:tcPr>
                    <a:solidFill>
                      <a:srgbClr val="DB1F47">
                        <a:alpha val="22000"/>
                      </a:srgbClr>
                    </a:solidFill>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Water taken from environmentally sensitive places </a:t>
                      </a:r>
                    </a:p>
                  </a:txBody>
                  <a:tcPr>
                    <a:solidFill>
                      <a:srgbClr val="DB1F47">
                        <a:alpha val="6000"/>
                      </a:srgbClr>
                    </a:solidFill>
                  </a:tcPr>
                </a:tc>
                <a:tc>
                  <a:txBody>
                    <a:bodyPr/>
                    <a:lstStyle/>
                    <a:p>
                      <a:r>
                        <a:rPr lang="en-GB" sz="1100" dirty="0">
                          <a:solidFill>
                            <a:schemeClr val="accent1">
                              <a:lumMod val="50000"/>
                            </a:schemeClr>
                          </a:solidFill>
                        </a:rPr>
                        <a:t>Some water companies must take water from delicate places (e.g. specific </a:t>
                      </a:r>
                      <a:r>
                        <a:rPr lang="en-GB" sz="1100" kern="1200" dirty="0">
                          <a:solidFill>
                            <a:schemeClr val="accent1">
                              <a:lumMod val="50000"/>
                            </a:schemeClr>
                          </a:solidFill>
                          <a:latin typeface="+mn-lt"/>
                          <a:ea typeface="+mn-ea"/>
                          <a:cs typeface="+mn-cs"/>
                        </a:rPr>
                        <a:t>rivers) where the impact of doing this might damage the environment. In Yorkshire we do not take water from sites that have been designated as environmentally sensitive, so we have not applied a target to this performance commitment.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0 litres taken</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0 litres taken </a:t>
                      </a:r>
                    </a:p>
                  </a:txBody>
                  <a:tcPr>
                    <a:solidFill>
                      <a:srgbClr val="DB1F47">
                        <a:alpha val="6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DB1F47">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DB1F47">
                        <a:alpha val="6000"/>
                      </a:srgbClr>
                    </a:solidFill>
                  </a:tcPr>
                </a:tc>
                <a:extLst>
                  <a:ext uri="{0D108BD9-81ED-4DB2-BD59-A6C34878D82A}">
                    <a16:rowId xmlns:a16="http://schemas.microsoft.com/office/drawing/2014/main" xmlns="" val="2453244658"/>
                  </a:ext>
                </a:extLst>
              </a:tr>
            </a:tbl>
          </a:graphicData>
        </a:graphic>
      </p:graphicFrame>
      <p:sp>
        <p:nvSpPr>
          <p:cNvPr id="10" name="Rectangle 9">
            <a:extLst>
              <a:ext uri="{FF2B5EF4-FFF2-40B4-BE49-F238E27FC236}">
                <a16:creationId xmlns:a16="http://schemas.microsoft.com/office/drawing/2014/main" xmlns="" id="{806073DB-E47F-4BD6-B7C1-847AE2F4D3C5}"/>
              </a:ext>
            </a:extLst>
          </p:cNvPr>
          <p:cNvSpPr/>
          <p:nvPr/>
        </p:nvSpPr>
        <p:spPr>
          <a:xfrm>
            <a:off x="0" y="0"/>
            <a:ext cx="12192000" cy="6858000"/>
          </a:xfrm>
          <a:prstGeom prst="rect">
            <a:avLst/>
          </a:prstGeom>
          <a:noFill/>
          <a:ln w="57150">
            <a:solidFill>
              <a:srgbClr val="E232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xmlns="" id="{C8A253D1-007A-4EAE-AC3D-978228A39F1C}"/>
              </a:ext>
            </a:extLst>
          </p:cNvPr>
          <p:cNvSpPr txBox="1"/>
          <p:nvPr/>
        </p:nvSpPr>
        <p:spPr>
          <a:xfrm>
            <a:off x="10643616" y="129019"/>
            <a:ext cx="1773936" cy="369332"/>
          </a:xfrm>
          <a:prstGeom prst="rect">
            <a:avLst/>
          </a:prstGeom>
          <a:noFill/>
        </p:spPr>
        <p:txBody>
          <a:bodyPr wrap="square" rtlCol="0">
            <a:spAutoFit/>
          </a:bodyPr>
          <a:lstStyle/>
          <a:p>
            <a:r>
              <a:rPr lang="en-GB" i="1" dirty="0">
                <a:solidFill>
                  <a:schemeClr val="accent1">
                    <a:lumMod val="50000"/>
                  </a:schemeClr>
                </a:solidFill>
              </a:rPr>
              <a:t>*continued</a:t>
            </a:r>
          </a:p>
        </p:txBody>
      </p:sp>
      <p:pic>
        <p:nvPicPr>
          <p:cNvPr id="12" name="Picture 11">
            <a:extLst>
              <a:ext uri="{FF2B5EF4-FFF2-40B4-BE49-F238E27FC236}">
                <a16:creationId xmlns:a16="http://schemas.microsoft.com/office/drawing/2014/main" xmlns="" id="{456D3283-B95A-405F-92E6-6F77B42A7BC0}"/>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2552" r="6384" b="16807"/>
          <a:stretch/>
        </p:blipFill>
        <p:spPr>
          <a:xfrm>
            <a:off x="161828" y="260074"/>
            <a:ext cx="3952799" cy="1675191"/>
          </a:xfrm>
          <a:prstGeom prst="rect">
            <a:avLst/>
          </a:prstGeom>
        </p:spPr>
      </p:pic>
      <p:sp>
        <p:nvSpPr>
          <p:cNvPr id="13" name="Rectangle: Rounded Corners 12">
            <a:extLst>
              <a:ext uri="{FF2B5EF4-FFF2-40B4-BE49-F238E27FC236}">
                <a16:creationId xmlns:a16="http://schemas.microsoft.com/office/drawing/2014/main" xmlns="" id="{D369F793-B221-42FB-BB1C-5930D3C02A83}"/>
              </a:ext>
            </a:extLst>
          </p:cNvPr>
          <p:cNvSpPr/>
          <p:nvPr/>
        </p:nvSpPr>
        <p:spPr>
          <a:xfrm>
            <a:off x="76870" y="2109064"/>
            <a:ext cx="3525626" cy="638929"/>
          </a:xfrm>
          <a:prstGeom prst="roundRect">
            <a:avLst/>
          </a:prstGeom>
          <a:solidFill>
            <a:srgbClr val="E232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WATER SUPPLY </a:t>
            </a:r>
            <a:r>
              <a:rPr lang="en-GB" dirty="0"/>
              <a:t>commitments based on customer feedback </a:t>
            </a:r>
          </a:p>
        </p:txBody>
      </p:sp>
      <p:sp>
        <p:nvSpPr>
          <p:cNvPr id="16" name="Rectangle: Rounded Corners 15">
            <a:extLst>
              <a:ext uri="{FF2B5EF4-FFF2-40B4-BE49-F238E27FC236}">
                <a16:creationId xmlns:a16="http://schemas.microsoft.com/office/drawing/2014/main" xmlns="" id="{05ADD3F1-DCA2-474B-90E4-6389BAE98FC2}"/>
              </a:ext>
            </a:extLst>
          </p:cNvPr>
          <p:cNvSpPr/>
          <p:nvPr/>
        </p:nvSpPr>
        <p:spPr>
          <a:xfrm>
            <a:off x="7708393" y="2267712"/>
            <a:ext cx="3968496" cy="718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7" name="TextBox 16">
            <a:extLst>
              <a:ext uri="{FF2B5EF4-FFF2-40B4-BE49-F238E27FC236}">
                <a16:creationId xmlns:a16="http://schemas.microsoft.com/office/drawing/2014/main" xmlns="" id="{80971B88-D673-492C-9D42-30FDD91F29D4}"/>
              </a:ext>
            </a:extLst>
          </p:cNvPr>
          <p:cNvSpPr txBox="1"/>
          <p:nvPr/>
        </p:nvSpPr>
        <p:spPr>
          <a:xfrm>
            <a:off x="4334731" y="614236"/>
            <a:ext cx="2697960" cy="1169551"/>
          </a:xfrm>
          <a:prstGeom prst="rect">
            <a:avLst/>
          </a:prstGeom>
          <a:noFill/>
        </p:spPr>
        <p:txBody>
          <a:bodyPr wrap="square" rtlCol="0">
            <a:spAutoFit/>
          </a:bodyPr>
          <a:lstStyle/>
          <a:p>
            <a:r>
              <a:rPr lang="en-GB" sz="1400" b="1" dirty="0">
                <a:solidFill>
                  <a:srgbClr val="E23258"/>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Tree>
    <p:extLst>
      <p:ext uri="{BB962C8B-B14F-4D97-AF65-F5344CB8AC3E}">
        <p14:creationId xmlns:p14="http://schemas.microsoft.com/office/powerpoint/2010/main" xmlns="" val="4147399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7E8E0AB-EA9E-4105-B735-DF6C5D87D77E}"/>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r="12769"/>
          <a:stretch/>
        </p:blipFill>
        <p:spPr>
          <a:xfrm>
            <a:off x="333264" y="110115"/>
            <a:ext cx="3630055" cy="2177791"/>
          </a:xfrm>
          <a:prstGeom prst="rect">
            <a:avLst/>
          </a:prstGeom>
        </p:spPr>
      </p:pic>
      <p:sp>
        <p:nvSpPr>
          <p:cNvPr id="5" name="Rectangle 4">
            <a:extLst>
              <a:ext uri="{FF2B5EF4-FFF2-40B4-BE49-F238E27FC236}">
                <a16:creationId xmlns:a16="http://schemas.microsoft.com/office/drawing/2014/main" xmlns="" id="{43BD247C-E5A1-44AC-B98A-3C337084BD71}"/>
              </a:ext>
            </a:extLst>
          </p:cNvPr>
          <p:cNvSpPr/>
          <p:nvPr/>
        </p:nvSpPr>
        <p:spPr>
          <a:xfrm>
            <a:off x="0" y="0"/>
            <a:ext cx="12192000" cy="6858000"/>
          </a:xfrm>
          <a:prstGeom prst="rect">
            <a:avLst/>
          </a:prstGeom>
          <a:noFill/>
          <a:ln w="57150">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xmlns="" id="{40731553-C1CF-40B5-A98A-F43646065183}"/>
              </a:ext>
            </a:extLst>
          </p:cNvPr>
          <p:cNvGraphicFramePr>
            <a:graphicFrameLocks noGrp="1"/>
          </p:cNvGraphicFramePr>
          <p:nvPr>
            <p:extLst>
              <p:ext uri="{D42A27DB-BD31-4B8C-83A1-F6EECF244321}">
                <p14:modId xmlns:p14="http://schemas.microsoft.com/office/powerpoint/2010/main" xmlns="" val="2611460945"/>
              </p:ext>
            </p:extLst>
          </p:nvPr>
        </p:nvGraphicFramePr>
        <p:xfrm>
          <a:off x="333264" y="2826980"/>
          <a:ext cx="11553934" cy="3931920"/>
        </p:xfrm>
        <a:graphic>
          <a:graphicData uri="http://schemas.openxmlformats.org/drawingml/2006/table">
            <a:tbl>
              <a:tblPr firstRow="1" bandRow="1">
                <a:tableStyleId>{93296810-A885-4BE3-A3E7-6D5BEEA58F35}</a:tableStyleId>
              </a:tblPr>
              <a:tblGrid>
                <a:gridCol w="1934448">
                  <a:extLst>
                    <a:ext uri="{9D8B030D-6E8A-4147-A177-3AD203B41FA5}">
                      <a16:colId xmlns:a16="http://schemas.microsoft.com/office/drawing/2014/main" xmlns="" val="4094179952"/>
                    </a:ext>
                  </a:extLst>
                </a:gridCol>
                <a:gridCol w="6062472">
                  <a:extLst>
                    <a:ext uri="{9D8B030D-6E8A-4147-A177-3AD203B41FA5}">
                      <a16:colId xmlns:a16="http://schemas.microsoft.com/office/drawing/2014/main" xmlns="" val="707504440"/>
                    </a:ext>
                  </a:extLst>
                </a:gridCol>
                <a:gridCol w="813816">
                  <a:extLst>
                    <a:ext uri="{9D8B030D-6E8A-4147-A177-3AD203B41FA5}">
                      <a16:colId xmlns:a16="http://schemas.microsoft.com/office/drawing/2014/main" xmlns="" val="301393482"/>
                    </a:ext>
                  </a:extLst>
                </a:gridCol>
                <a:gridCol w="749808">
                  <a:extLst>
                    <a:ext uri="{9D8B030D-6E8A-4147-A177-3AD203B41FA5}">
                      <a16:colId xmlns:a16="http://schemas.microsoft.com/office/drawing/2014/main" xmlns="" val="3519829669"/>
                    </a:ext>
                  </a:extLst>
                </a:gridCol>
                <a:gridCol w="658368">
                  <a:extLst>
                    <a:ext uri="{9D8B030D-6E8A-4147-A177-3AD203B41FA5}">
                      <a16:colId xmlns:a16="http://schemas.microsoft.com/office/drawing/2014/main" xmlns="" val="3431046750"/>
                    </a:ext>
                  </a:extLst>
                </a:gridCol>
                <a:gridCol w="1335022">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99CC00"/>
                    </a:solidFill>
                  </a:tcPr>
                </a:tc>
                <a:tc>
                  <a:txBody>
                    <a:bodyPr/>
                    <a:lstStyle/>
                    <a:p>
                      <a:r>
                        <a:rPr lang="en-GB" sz="1200" dirty="0"/>
                        <a:t>Description</a:t>
                      </a:r>
                    </a:p>
                  </a:txBody>
                  <a:tcPr>
                    <a:solidFill>
                      <a:srgbClr val="99CC00"/>
                    </a:solidFill>
                  </a:tcPr>
                </a:tc>
                <a:tc>
                  <a:txBody>
                    <a:bodyPr/>
                    <a:lstStyle/>
                    <a:p>
                      <a:r>
                        <a:rPr lang="en-GB" sz="1200" dirty="0"/>
                        <a:t>2020 Position </a:t>
                      </a:r>
                    </a:p>
                  </a:txBody>
                  <a:tcPr>
                    <a:solidFill>
                      <a:srgbClr val="99CC00"/>
                    </a:solidFill>
                  </a:tcPr>
                </a:tc>
                <a:tc>
                  <a:txBody>
                    <a:bodyPr/>
                    <a:lstStyle/>
                    <a:p>
                      <a:r>
                        <a:rPr lang="en-GB" sz="1200" dirty="0"/>
                        <a:t>2025 Position </a:t>
                      </a:r>
                    </a:p>
                  </a:txBody>
                  <a:tcPr>
                    <a:solidFill>
                      <a:srgbClr val="99CC00"/>
                    </a:solidFill>
                  </a:tcPr>
                </a:tc>
                <a:tc>
                  <a:txBody>
                    <a:bodyPr/>
                    <a:lstStyle/>
                    <a:p>
                      <a:r>
                        <a:rPr lang="en-GB" sz="1200" dirty="0"/>
                        <a:t>% Change </a:t>
                      </a:r>
                    </a:p>
                  </a:txBody>
                  <a:tcPr>
                    <a:solidFill>
                      <a:srgbClr val="99CC00"/>
                    </a:solidFill>
                  </a:tcPr>
                </a:tc>
                <a:tc>
                  <a:txBody>
                    <a:bodyPr/>
                    <a:lstStyle/>
                    <a:p>
                      <a:r>
                        <a:rPr lang="en-GB" sz="1200" dirty="0"/>
                        <a:t>Incentive Type </a:t>
                      </a:r>
                    </a:p>
                  </a:txBody>
                  <a:tcPr>
                    <a:solidFill>
                      <a:srgbClr val="99CC00"/>
                    </a:solidFill>
                  </a:tcPr>
                </a:tc>
                <a:extLst>
                  <a:ext uri="{0D108BD9-81ED-4DB2-BD59-A6C34878D82A}">
                    <a16:rowId xmlns:a16="http://schemas.microsoft.com/office/drawing/2014/main" xmlns="" val="1863790816"/>
                  </a:ext>
                </a:extLst>
              </a:tr>
              <a:tr h="382692">
                <a:tc>
                  <a:txBody>
                    <a:bodyPr/>
                    <a:lstStyle/>
                    <a:p>
                      <a:r>
                        <a:rPr lang="en-GB" sz="1100" b="1" dirty="0">
                          <a:solidFill>
                            <a:schemeClr val="accent1">
                              <a:lumMod val="50000"/>
                            </a:schemeClr>
                          </a:solidFill>
                        </a:rPr>
                        <a:t>Conserving and enhancing our land </a:t>
                      </a:r>
                    </a:p>
                  </a:txBody>
                  <a:tcPr>
                    <a:solidFill>
                      <a:srgbClr val="99CC00">
                        <a:alpha val="22000"/>
                      </a:srgbClr>
                    </a:solidFill>
                  </a:tcPr>
                </a:tc>
                <a:tc>
                  <a:txBody>
                    <a:bodyPr/>
                    <a:lstStyle/>
                    <a:p>
                      <a:r>
                        <a:rPr lang="en-GB" sz="1100" b="0" dirty="0">
                          <a:solidFill>
                            <a:schemeClr val="accent1">
                              <a:lumMod val="50000"/>
                            </a:schemeClr>
                          </a:solidFill>
                        </a:rPr>
                        <a:t>We will continue to improve areas of our land which are important for nature and conservation. This will be measured in hectares of land improved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11,700</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15,000</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30%</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txBody>
                  <a:tcPr>
                    <a:solidFill>
                      <a:srgbClr val="99CC00">
                        <a:alpha val="22000"/>
                      </a:srgbClr>
                    </a:solidFill>
                  </a:tcPr>
                </a:tc>
                <a:extLst>
                  <a:ext uri="{0D108BD9-81ED-4DB2-BD59-A6C34878D82A}">
                    <a16:rowId xmlns:a16="http://schemas.microsoft.com/office/drawing/2014/main" xmlns="" val="2573120912"/>
                  </a:ext>
                </a:extLst>
              </a:tr>
              <a:tr h="541314">
                <a:tc>
                  <a:txBody>
                    <a:bodyPr/>
                    <a:lstStyle/>
                    <a:p>
                      <a:r>
                        <a:rPr lang="en-GB" sz="1100" b="1" kern="1200" dirty="0">
                          <a:solidFill>
                            <a:schemeClr val="accent1">
                              <a:lumMod val="50000"/>
                            </a:schemeClr>
                          </a:solidFill>
                          <a:latin typeface="+mn-lt"/>
                          <a:ea typeface="+mn-ea"/>
                          <a:cs typeface="+mn-cs"/>
                        </a:rPr>
                        <a:t>Catchment management </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A catchment is an area  of land where water flows into rivers or reservoirs. Management of a catchment will affect the quality of water we collect and supply.  We will work in partnership with organisations like Natural England to make sure that the land is managed well. This will be measured by the number of catchments where we have an operational presence and a plan in place to protect the environment.</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7.7%</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NA</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Reputational Incentive </a:t>
                      </a:r>
                    </a:p>
                  </a:txBody>
                  <a:tcPr>
                    <a:solidFill>
                      <a:srgbClr val="99CC00">
                        <a:alpha val="6000"/>
                      </a:srgbClr>
                    </a:solidFill>
                  </a:tcPr>
                </a:tc>
                <a:extLst>
                  <a:ext uri="{0D108BD9-81ED-4DB2-BD59-A6C34878D82A}">
                    <a16:rowId xmlns:a16="http://schemas.microsoft.com/office/drawing/2014/main" xmlns="" val="3879754187"/>
                  </a:ext>
                </a:extLst>
              </a:tr>
              <a:tr h="541314">
                <a:tc>
                  <a:txBody>
                    <a:bodyPr/>
                    <a:lstStyle/>
                    <a:p>
                      <a:r>
                        <a:rPr lang="en-GB" sz="1100" b="1" dirty="0">
                          <a:solidFill>
                            <a:schemeClr val="accent1">
                              <a:lumMod val="50000"/>
                            </a:schemeClr>
                          </a:solidFill>
                        </a:rPr>
                        <a:t>Improving Yorkshires rivers </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are responsible for helping to keep Yorkshire’s rivers clean. We make improvements to river water quality to keep it as close to its natural state as possible. Our aim is to improve river water to achieve good or high ecological status as determined by the Environment Agency. </a:t>
                      </a:r>
                      <a:r>
                        <a:rPr lang="en-GB" sz="1100" dirty="0">
                          <a:solidFill>
                            <a:schemeClr val="accent1">
                              <a:lumMod val="50000"/>
                            </a:schemeClr>
                          </a:solidFill>
                        </a:rPr>
                        <a:t>This will be measured by the number of kilometres of river water improved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528 km of river improved</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768 km of river improved</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45%</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2475266078"/>
                  </a:ext>
                </a:extLst>
              </a:tr>
              <a:tr h="541314">
                <a:tc>
                  <a:txBody>
                    <a:bodyPr/>
                    <a:lstStyle/>
                    <a:p>
                      <a:r>
                        <a:rPr lang="en-GB" sz="1100" b="1" kern="1200" dirty="0">
                          <a:solidFill>
                            <a:schemeClr val="accent1">
                              <a:lumMod val="50000"/>
                            </a:schemeClr>
                          </a:solidFill>
                          <a:latin typeface="+mn-lt"/>
                          <a:ea typeface="+mn-ea"/>
                          <a:cs typeface="+mn-cs"/>
                        </a:rPr>
                        <a:t>Protecting our native species </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Invasive plants and fish can impact the quality of our land and waters. It is our aim to ensure we do not contribute to the spread of non-native plants and animals. This measure will aim at reducing the spread of intrusive species by removing the ability for them to spread. The measure will be the number of projects we implement to help protect our native species</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12</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NA</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Reputational Incentive </a:t>
                      </a:r>
                    </a:p>
                    <a:p>
                      <a:endParaRPr lang="en-GB" sz="1100" kern="1200" dirty="0">
                        <a:solidFill>
                          <a:schemeClr val="accent1">
                            <a:lumMod val="50000"/>
                          </a:schemeClr>
                        </a:solidFill>
                        <a:latin typeface="+mn-lt"/>
                        <a:ea typeface="+mn-ea"/>
                        <a:cs typeface="+mn-cs"/>
                      </a:endParaRPr>
                    </a:p>
                  </a:txBody>
                  <a:tcPr>
                    <a:solidFill>
                      <a:srgbClr val="99CC00">
                        <a:alpha val="6000"/>
                      </a:srgbClr>
                    </a:solidFill>
                  </a:tcPr>
                </a:tc>
                <a:extLst>
                  <a:ext uri="{0D108BD9-81ED-4DB2-BD59-A6C34878D82A}">
                    <a16:rowId xmlns:a16="http://schemas.microsoft.com/office/drawing/2014/main" xmlns="" val="2453244658"/>
                  </a:ext>
                </a:extLst>
              </a:tr>
              <a:tr h="541314">
                <a:tc>
                  <a:txBody>
                    <a:bodyPr/>
                    <a:lstStyle/>
                    <a:p>
                      <a:r>
                        <a:rPr lang="en-GB" sz="1100" b="1" dirty="0">
                          <a:solidFill>
                            <a:schemeClr val="accent1">
                              <a:lumMod val="50000"/>
                            </a:schemeClr>
                          </a:solidFill>
                        </a:rPr>
                        <a:t>Reducing our carbon footprint </a:t>
                      </a:r>
                    </a:p>
                  </a:txBody>
                  <a:tcPr>
                    <a:solidFill>
                      <a:srgbClr val="99CC00">
                        <a:alpha val="22000"/>
                      </a:srgbClr>
                    </a:solidFill>
                  </a:tcPr>
                </a:tc>
                <a:tc>
                  <a:txBody>
                    <a:bodyPr/>
                    <a:lstStyle/>
                    <a:p>
                      <a:r>
                        <a:rPr lang="en-GB" sz="1100" dirty="0">
                          <a:solidFill>
                            <a:schemeClr val="accent1">
                              <a:lumMod val="50000"/>
                            </a:schemeClr>
                          </a:solidFill>
                        </a:rPr>
                        <a:t>We will reduce the total amount of carbon emissions and green house gases created by our business and contained in our land. Our carbon emissions will be measured and reported in tonnes of carbon emitted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249 tonnes of carbon</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220 tonnes of carbon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-12%</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1183933282"/>
                  </a:ext>
                </a:extLst>
              </a:tr>
            </a:tbl>
          </a:graphicData>
        </a:graphic>
      </p:graphicFrame>
      <p:sp>
        <p:nvSpPr>
          <p:cNvPr id="7" name="Rectangle: Rounded Corners 6">
            <a:extLst>
              <a:ext uri="{FF2B5EF4-FFF2-40B4-BE49-F238E27FC236}">
                <a16:creationId xmlns:a16="http://schemas.microsoft.com/office/drawing/2014/main" xmlns="" id="{98741C2F-6F52-492C-9761-F57E4C868FC5}"/>
              </a:ext>
            </a:extLst>
          </p:cNvPr>
          <p:cNvSpPr/>
          <p:nvPr/>
        </p:nvSpPr>
        <p:spPr>
          <a:xfrm>
            <a:off x="76870" y="2109064"/>
            <a:ext cx="3525626" cy="638929"/>
          </a:xfrm>
          <a:prstGeom prst="round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ENVIRONMENT </a:t>
            </a:r>
            <a:r>
              <a:rPr lang="en-GB" dirty="0"/>
              <a:t>commitments based on customer feedback </a:t>
            </a:r>
          </a:p>
        </p:txBody>
      </p:sp>
      <p:sp>
        <p:nvSpPr>
          <p:cNvPr id="10" name="Rectangle: Rounded Corners 9">
            <a:extLst>
              <a:ext uri="{FF2B5EF4-FFF2-40B4-BE49-F238E27FC236}">
                <a16:creationId xmlns:a16="http://schemas.microsoft.com/office/drawing/2014/main" xmlns="" id="{05EA9382-E047-4B63-8243-41BB9F72B119}"/>
              </a:ext>
            </a:extLst>
          </p:cNvPr>
          <p:cNvSpPr/>
          <p:nvPr/>
        </p:nvSpPr>
        <p:spPr>
          <a:xfrm>
            <a:off x="8083296" y="2041885"/>
            <a:ext cx="3549365" cy="6853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1" name="TextBox 10">
            <a:extLst>
              <a:ext uri="{FF2B5EF4-FFF2-40B4-BE49-F238E27FC236}">
                <a16:creationId xmlns:a16="http://schemas.microsoft.com/office/drawing/2014/main" xmlns="" id="{84DCE700-4CC2-4E55-8F4D-DE4E438AF28B}"/>
              </a:ext>
            </a:extLst>
          </p:cNvPr>
          <p:cNvSpPr txBox="1"/>
          <p:nvPr/>
        </p:nvSpPr>
        <p:spPr>
          <a:xfrm>
            <a:off x="4334731" y="614236"/>
            <a:ext cx="2697960" cy="1169551"/>
          </a:xfrm>
          <a:prstGeom prst="rect">
            <a:avLst/>
          </a:prstGeom>
          <a:noFill/>
        </p:spPr>
        <p:txBody>
          <a:bodyPr wrap="square" rtlCol="0">
            <a:spAutoFit/>
          </a:bodyPr>
          <a:lstStyle/>
          <a:p>
            <a:r>
              <a:rPr lang="en-GB" sz="1400" b="1" dirty="0">
                <a:solidFill>
                  <a:srgbClr val="99CC00"/>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Tree>
    <p:extLst>
      <p:ext uri="{BB962C8B-B14F-4D97-AF65-F5344CB8AC3E}">
        <p14:creationId xmlns:p14="http://schemas.microsoft.com/office/powerpoint/2010/main" xmlns="" val="2880202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7E8E0AB-EA9E-4105-B735-DF6C5D87D77E}"/>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r="12769"/>
          <a:stretch/>
        </p:blipFill>
        <p:spPr>
          <a:xfrm>
            <a:off x="333264" y="110115"/>
            <a:ext cx="3630055" cy="2177791"/>
          </a:xfrm>
          <a:prstGeom prst="rect">
            <a:avLst/>
          </a:prstGeom>
        </p:spPr>
      </p:pic>
      <p:sp>
        <p:nvSpPr>
          <p:cNvPr id="5" name="Rectangle 4">
            <a:extLst>
              <a:ext uri="{FF2B5EF4-FFF2-40B4-BE49-F238E27FC236}">
                <a16:creationId xmlns:a16="http://schemas.microsoft.com/office/drawing/2014/main" xmlns="" id="{43BD247C-E5A1-44AC-B98A-3C337084BD71}"/>
              </a:ext>
            </a:extLst>
          </p:cNvPr>
          <p:cNvSpPr/>
          <p:nvPr/>
        </p:nvSpPr>
        <p:spPr>
          <a:xfrm>
            <a:off x="0" y="0"/>
            <a:ext cx="12192000" cy="6858000"/>
          </a:xfrm>
          <a:prstGeom prst="rect">
            <a:avLst/>
          </a:prstGeom>
          <a:noFill/>
          <a:ln w="57150">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xmlns="" id="{40731553-C1CF-40B5-A98A-F43646065183}"/>
              </a:ext>
            </a:extLst>
          </p:cNvPr>
          <p:cNvGraphicFramePr>
            <a:graphicFrameLocks noGrp="1"/>
          </p:cNvGraphicFramePr>
          <p:nvPr>
            <p:extLst>
              <p:ext uri="{D42A27DB-BD31-4B8C-83A1-F6EECF244321}">
                <p14:modId xmlns:p14="http://schemas.microsoft.com/office/powerpoint/2010/main" xmlns="" val="1107168151"/>
              </p:ext>
            </p:extLst>
          </p:nvPr>
        </p:nvGraphicFramePr>
        <p:xfrm>
          <a:off x="191613" y="2908889"/>
          <a:ext cx="11750451" cy="3596640"/>
        </p:xfrm>
        <a:graphic>
          <a:graphicData uri="http://schemas.openxmlformats.org/drawingml/2006/table">
            <a:tbl>
              <a:tblPr firstRow="1" bandRow="1">
                <a:tableStyleId>{93296810-A885-4BE3-A3E7-6D5BEEA58F35}</a:tableStyleId>
              </a:tblPr>
              <a:tblGrid>
                <a:gridCol w="2502683">
                  <a:extLst>
                    <a:ext uri="{9D8B030D-6E8A-4147-A177-3AD203B41FA5}">
                      <a16:colId xmlns:a16="http://schemas.microsoft.com/office/drawing/2014/main" xmlns="" val="4094179952"/>
                    </a:ext>
                  </a:extLst>
                </a:gridCol>
                <a:gridCol w="5129540">
                  <a:extLst>
                    <a:ext uri="{9D8B030D-6E8A-4147-A177-3AD203B41FA5}">
                      <a16:colId xmlns:a16="http://schemas.microsoft.com/office/drawing/2014/main" xmlns="" val="707504440"/>
                    </a:ext>
                  </a:extLst>
                </a:gridCol>
                <a:gridCol w="1045844">
                  <a:extLst>
                    <a:ext uri="{9D8B030D-6E8A-4147-A177-3AD203B41FA5}">
                      <a16:colId xmlns:a16="http://schemas.microsoft.com/office/drawing/2014/main" xmlns="" val="301393482"/>
                    </a:ext>
                  </a:extLst>
                </a:gridCol>
                <a:gridCol w="1088136">
                  <a:extLst>
                    <a:ext uri="{9D8B030D-6E8A-4147-A177-3AD203B41FA5}">
                      <a16:colId xmlns:a16="http://schemas.microsoft.com/office/drawing/2014/main" xmlns="" val="3519829669"/>
                    </a:ext>
                  </a:extLst>
                </a:gridCol>
                <a:gridCol w="722376">
                  <a:extLst>
                    <a:ext uri="{9D8B030D-6E8A-4147-A177-3AD203B41FA5}">
                      <a16:colId xmlns:a16="http://schemas.microsoft.com/office/drawing/2014/main" xmlns="" val="3431046750"/>
                    </a:ext>
                  </a:extLst>
                </a:gridCol>
                <a:gridCol w="1261872">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99CC00"/>
                    </a:solidFill>
                  </a:tcPr>
                </a:tc>
                <a:tc>
                  <a:txBody>
                    <a:bodyPr/>
                    <a:lstStyle/>
                    <a:p>
                      <a:r>
                        <a:rPr lang="en-GB" sz="1200" dirty="0"/>
                        <a:t>Description</a:t>
                      </a:r>
                    </a:p>
                  </a:txBody>
                  <a:tcPr>
                    <a:solidFill>
                      <a:srgbClr val="99CC00"/>
                    </a:solidFill>
                  </a:tcPr>
                </a:tc>
                <a:tc>
                  <a:txBody>
                    <a:bodyPr/>
                    <a:lstStyle/>
                    <a:p>
                      <a:r>
                        <a:rPr lang="en-GB" sz="1200" dirty="0"/>
                        <a:t>2020 Position </a:t>
                      </a:r>
                    </a:p>
                  </a:txBody>
                  <a:tcPr>
                    <a:solidFill>
                      <a:srgbClr val="99CC00"/>
                    </a:solidFill>
                  </a:tcPr>
                </a:tc>
                <a:tc>
                  <a:txBody>
                    <a:bodyPr/>
                    <a:lstStyle/>
                    <a:p>
                      <a:r>
                        <a:rPr lang="en-GB" sz="1200" dirty="0"/>
                        <a:t>2025 Position </a:t>
                      </a:r>
                    </a:p>
                  </a:txBody>
                  <a:tcPr>
                    <a:solidFill>
                      <a:srgbClr val="99CC00"/>
                    </a:solidFill>
                  </a:tcPr>
                </a:tc>
                <a:tc>
                  <a:txBody>
                    <a:bodyPr/>
                    <a:lstStyle/>
                    <a:p>
                      <a:r>
                        <a:rPr lang="en-GB" sz="1200"/>
                        <a:t>% Change </a:t>
                      </a:r>
                      <a:endParaRPr lang="en-GB" sz="1200" dirty="0"/>
                    </a:p>
                  </a:txBody>
                  <a:tcPr>
                    <a:solidFill>
                      <a:srgbClr val="99CC00"/>
                    </a:solidFill>
                  </a:tcPr>
                </a:tc>
                <a:tc>
                  <a:txBody>
                    <a:bodyPr/>
                    <a:lstStyle/>
                    <a:p>
                      <a:r>
                        <a:rPr lang="en-GB" sz="1200" dirty="0"/>
                        <a:t>Incentive Type </a:t>
                      </a:r>
                    </a:p>
                  </a:txBody>
                  <a:tcPr>
                    <a:solidFill>
                      <a:srgbClr val="99CC00"/>
                    </a:solidFill>
                  </a:tcPr>
                </a:tc>
                <a:extLst>
                  <a:ext uri="{0D108BD9-81ED-4DB2-BD59-A6C34878D82A}">
                    <a16:rowId xmlns:a16="http://schemas.microsoft.com/office/drawing/2014/main" xmlns="" val="1863790816"/>
                  </a:ext>
                </a:extLst>
              </a:tr>
              <a:tr h="382692">
                <a:tc>
                  <a:txBody>
                    <a:bodyPr/>
                    <a:lstStyle/>
                    <a:p>
                      <a:r>
                        <a:rPr lang="en-GB" sz="1100" b="1" dirty="0">
                          <a:solidFill>
                            <a:schemeClr val="accent1">
                              <a:lumMod val="50000"/>
                            </a:schemeClr>
                          </a:solidFill>
                        </a:rPr>
                        <a:t>Minor pollution incidents</a:t>
                      </a:r>
                    </a:p>
                  </a:txBody>
                  <a:tcPr>
                    <a:solidFill>
                      <a:srgbClr val="99CC00">
                        <a:alpha val="22000"/>
                      </a:srgbClr>
                    </a:solidFill>
                  </a:tcPr>
                </a:tc>
                <a:tc>
                  <a:txBody>
                    <a:bodyPr/>
                    <a:lstStyle/>
                    <a:p>
                      <a:r>
                        <a:rPr lang="en-GB" sz="1100" b="0" dirty="0">
                          <a:solidFill>
                            <a:schemeClr val="accent1">
                              <a:lumMod val="50000"/>
                            </a:schemeClr>
                          </a:solidFill>
                        </a:rPr>
                        <a:t>Pollution can happen when sewage escapes from our network of pipes in to rivers and streams. This measure is the number of minor pollution incidents caused. A minor incident will have a minor or minimal impact on the environment</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a:solidFill>
                            <a:schemeClr val="accent1">
                              <a:lumMod val="50000"/>
                            </a:schemeClr>
                          </a:solidFill>
                          <a:latin typeface="+mn-lt"/>
                          <a:ea typeface="+mn-ea"/>
                          <a:cs typeface="+mn-cs"/>
                        </a:rPr>
                        <a:t>174</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157</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-10%</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2573120912"/>
                  </a:ext>
                </a:extLst>
              </a:tr>
              <a:tr h="541314">
                <a:tc>
                  <a:txBody>
                    <a:bodyPr/>
                    <a:lstStyle/>
                    <a:p>
                      <a:r>
                        <a:rPr lang="en-GB" sz="1100" b="1" dirty="0">
                          <a:solidFill>
                            <a:schemeClr val="accent1">
                              <a:lumMod val="50000"/>
                            </a:schemeClr>
                          </a:solidFill>
                        </a:rPr>
                        <a:t>Sewage flooding inside homes or businesses</a:t>
                      </a:r>
                    </a:p>
                  </a:txBody>
                  <a:tcPr>
                    <a:solidFill>
                      <a:srgbClr val="99CC00">
                        <a:alpha val="6000"/>
                      </a:srgbClr>
                    </a:solidFill>
                  </a:tcPr>
                </a:tc>
                <a:tc>
                  <a:txBody>
                    <a:bodyPr/>
                    <a:lstStyle/>
                    <a:p>
                      <a:r>
                        <a:rPr lang="en-GB" sz="1100" dirty="0">
                          <a:solidFill>
                            <a:schemeClr val="accent1">
                              <a:lumMod val="50000"/>
                            </a:schemeClr>
                          </a:solidFill>
                        </a:rPr>
                        <a:t>When our assets fail it can cause sewage to flood the inside of </a:t>
                      </a:r>
                      <a:r>
                        <a:rPr lang="en-GB" sz="1100" kern="1200" dirty="0">
                          <a:solidFill>
                            <a:schemeClr val="accent1">
                              <a:lumMod val="50000"/>
                            </a:schemeClr>
                          </a:solidFill>
                          <a:latin typeface="+mn-lt"/>
                          <a:ea typeface="+mn-ea"/>
                          <a:cs typeface="+mn-cs"/>
                        </a:rPr>
                        <a:t>customers properties. </a:t>
                      </a:r>
                      <a:r>
                        <a:rPr lang="en-GB" sz="1100" dirty="0">
                          <a:solidFill>
                            <a:schemeClr val="accent1">
                              <a:lumMod val="50000"/>
                            </a:schemeClr>
                          </a:solidFill>
                        </a:rPr>
                        <a:t>This measure is the number of incidents of internal sewer flooding of homes and businesses in a year</a:t>
                      </a: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582</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346</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-41%</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6000"/>
                      </a:srgbClr>
                    </a:solidFill>
                  </a:tcPr>
                </a:tc>
                <a:extLst>
                  <a:ext uri="{0D108BD9-81ED-4DB2-BD59-A6C34878D82A}">
                    <a16:rowId xmlns:a16="http://schemas.microsoft.com/office/drawing/2014/main" xmlns="" val="3879754187"/>
                  </a:ext>
                </a:extLst>
              </a:tr>
              <a:tr h="541314">
                <a:tc>
                  <a:txBody>
                    <a:bodyPr/>
                    <a:lstStyle/>
                    <a:p>
                      <a:r>
                        <a:rPr lang="en-GB" sz="1100" b="1" dirty="0">
                          <a:solidFill>
                            <a:schemeClr val="accent1">
                              <a:lumMod val="50000"/>
                            </a:schemeClr>
                          </a:solidFill>
                        </a:rPr>
                        <a:t>Sewage flooding outside homes or businesses </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accent1">
                              <a:lumMod val="50000"/>
                            </a:schemeClr>
                          </a:solidFill>
                        </a:rPr>
                        <a:t>When our assets fail it can cause sewage to flood customers gardens or an area close to properties. This measure is the number of incidents of external sewer flooding of homes and businesses in a year</a:t>
                      </a: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7,566</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6,375</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-16%</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Treatment work compliance </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return treated waste water to the environment. The treated wastewater has to meet standards set by the Environment Agency, this ensures that we maintain the ecology of Yorkshire’s rivers and streams.  The measure will be the number of failing treatment works </a:t>
                      </a: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5 failing treatment works </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4 failing treatment works </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r>
                        <a:rPr lang="en-GB" sz="1100" kern="1200">
                          <a:solidFill>
                            <a:schemeClr val="accent1">
                              <a:lumMod val="50000"/>
                            </a:schemeClr>
                          </a:solidFill>
                          <a:latin typeface="+mn-lt"/>
                          <a:ea typeface="+mn-ea"/>
                          <a:cs typeface="+mn-cs"/>
                        </a:rPr>
                        <a:t>-20%</a:t>
                      </a:r>
                      <a:endParaRPr lang="en-GB" sz="1100" kern="1200" dirty="0">
                        <a:solidFill>
                          <a:schemeClr val="accent1">
                            <a:lumMod val="50000"/>
                          </a:schemeClr>
                        </a:solidFill>
                        <a:latin typeface="+mn-lt"/>
                        <a:ea typeface="+mn-ea"/>
                        <a:cs typeface="+mn-cs"/>
                      </a:endParaRP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6000"/>
                      </a:srgbClr>
                    </a:solidFill>
                  </a:tcPr>
                </a:tc>
                <a:extLst>
                  <a:ext uri="{0D108BD9-81ED-4DB2-BD59-A6C34878D82A}">
                    <a16:rowId xmlns:a16="http://schemas.microsoft.com/office/drawing/2014/main" xmlns="" val="2453244658"/>
                  </a:ext>
                </a:extLst>
              </a:tr>
              <a:tr h="541314">
                <a:tc>
                  <a:txBody>
                    <a:bodyPr/>
                    <a:lstStyle/>
                    <a:p>
                      <a:r>
                        <a:rPr lang="en-GB" sz="1100" b="1" dirty="0">
                          <a:solidFill>
                            <a:schemeClr val="accent1">
                              <a:lumMod val="50000"/>
                            </a:schemeClr>
                          </a:solidFill>
                        </a:rPr>
                        <a:t>Sewer collapses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Not looking after our sewers properly can mean they can collapse, we will reduce the number of collapsed sewers we experience. The measure will be the number of collapses per 1000km of sewer pipe </a:t>
                      </a: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26.36 collapses per 1000km/pipe </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a:solidFill>
                            <a:schemeClr val="accent1">
                              <a:lumMod val="50000"/>
                            </a:schemeClr>
                          </a:solidFill>
                          <a:latin typeface="+mn-lt"/>
                          <a:ea typeface="+mn-ea"/>
                          <a:cs typeface="+mn-cs"/>
                        </a:rPr>
                        <a:t>25.04 collapses per 1000km/pipe </a:t>
                      </a:r>
                      <a:endParaRPr lang="en-GB" sz="1100" kern="1200" dirty="0">
                        <a:solidFill>
                          <a:schemeClr val="accent1">
                            <a:lumMod val="50000"/>
                          </a:schemeClr>
                        </a:solidFill>
                        <a:latin typeface="+mn-lt"/>
                        <a:ea typeface="+mn-ea"/>
                        <a:cs typeface="+mn-cs"/>
                      </a:endParaRP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-5%</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1183933282"/>
                  </a:ext>
                </a:extLst>
              </a:tr>
            </a:tbl>
          </a:graphicData>
        </a:graphic>
      </p:graphicFrame>
      <p:sp>
        <p:nvSpPr>
          <p:cNvPr id="7" name="Rectangle: Rounded Corners 6">
            <a:extLst>
              <a:ext uri="{FF2B5EF4-FFF2-40B4-BE49-F238E27FC236}">
                <a16:creationId xmlns:a16="http://schemas.microsoft.com/office/drawing/2014/main" xmlns="" id="{98741C2F-6F52-492C-9761-F57E4C868FC5}"/>
              </a:ext>
            </a:extLst>
          </p:cNvPr>
          <p:cNvSpPr/>
          <p:nvPr/>
        </p:nvSpPr>
        <p:spPr>
          <a:xfrm>
            <a:off x="76870" y="2109064"/>
            <a:ext cx="3525626" cy="638929"/>
          </a:xfrm>
          <a:prstGeom prst="round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ENVIRONMENT </a:t>
            </a:r>
            <a:r>
              <a:rPr lang="en-GB" dirty="0"/>
              <a:t>commitments based on customer feedback </a:t>
            </a:r>
          </a:p>
        </p:txBody>
      </p:sp>
      <p:sp>
        <p:nvSpPr>
          <p:cNvPr id="10" name="Rectangle: Rounded Corners 9">
            <a:extLst>
              <a:ext uri="{FF2B5EF4-FFF2-40B4-BE49-F238E27FC236}">
                <a16:creationId xmlns:a16="http://schemas.microsoft.com/office/drawing/2014/main" xmlns="" id="{05EA9382-E047-4B63-8243-41BB9F72B119}"/>
              </a:ext>
            </a:extLst>
          </p:cNvPr>
          <p:cNvSpPr/>
          <p:nvPr/>
        </p:nvSpPr>
        <p:spPr>
          <a:xfrm>
            <a:off x="8403336" y="2026130"/>
            <a:ext cx="3227832" cy="7442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1" name="TextBox 10">
            <a:extLst>
              <a:ext uri="{FF2B5EF4-FFF2-40B4-BE49-F238E27FC236}">
                <a16:creationId xmlns:a16="http://schemas.microsoft.com/office/drawing/2014/main" xmlns="" id="{84DCE700-4CC2-4E55-8F4D-DE4E438AF28B}"/>
              </a:ext>
            </a:extLst>
          </p:cNvPr>
          <p:cNvSpPr txBox="1"/>
          <p:nvPr/>
        </p:nvSpPr>
        <p:spPr>
          <a:xfrm>
            <a:off x="4334731" y="614236"/>
            <a:ext cx="2697960" cy="1169551"/>
          </a:xfrm>
          <a:prstGeom prst="rect">
            <a:avLst/>
          </a:prstGeom>
          <a:noFill/>
        </p:spPr>
        <p:txBody>
          <a:bodyPr wrap="square" rtlCol="0">
            <a:spAutoFit/>
          </a:bodyPr>
          <a:lstStyle/>
          <a:p>
            <a:r>
              <a:rPr lang="en-GB" sz="1400" b="1" dirty="0">
                <a:solidFill>
                  <a:srgbClr val="99CC00"/>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
        <p:nvSpPr>
          <p:cNvPr id="13" name="TextBox 12">
            <a:extLst>
              <a:ext uri="{FF2B5EF4-FFF2-40B4-BE49-F238E27FC236}">
                <a16:creationId xmlns:a16="http://schemas.microsoft.com/office/drawing/2014/main" xmlns="" id="{97697A36-D079-4F29-B7E3-B29498B3E7EE}"/>
              </a:ext>
            </a:extLst>
          </p:cNvPr>
          <p:cNvSpPr txBox="1"/>
          <p:nvPr/>
        </p:nvSpPr>
        <p:spPr>
          <a:xfrm>
            <a:off x="10643616" y="129019"/>
            <a:ext cx="1773936" cy="369332"/>
          </a:xfrm>
          <a:prstGeom prst="rect">
            <a:avLst/>
          </a:prstGeom>
          <a:noFill/>
        </p:spPr>
        <p:txBody>
          <a:bodyPr wrap="square" rtlCol="0">
            <a:spAutoFit/>
          </a:bodyPr>
          <a:lstStyle/>
          <a:p>
            <a:r>
              <a:rPr lang="en-GB" i="1" dirty="0">
                <a:solidFill>
                  <a:schemeClr val="accent1">
                    <a:lumMod val="50000"/>
                  </a:schemeClr>
                </a:solidFill>
              </a:rPr>
              <a:t>*continued</a:t>
            </a:r>
          </a:p>
        </p:txBody>
      </p:sp>
    </p:spTree>
    <p:extLst>
      <p:ext uri="{BB962C8B-B14F-4D97-AF65-F5344CB8AC3E}">
        <p14:creationId xmlns:p14="http://schemas.microsoft.com/office/powerpoint/2010/main" xmlns="" val="3423031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7E8E0AB-EA9E-4105-B735-DF6C5D87D77E}"/>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t="14133" r="12769"/>
          <a:stretch/>
        </p:blipFill>
        <p:spPr>
          <a:xfrm>
            <a:off x="261127" y="129019"/>
            <a:ext cx="3630055" cy="1870001"/>
          </a:xfrm>
          <a:prstGeom prst="rect">
            <a:avLst/>
          </a:prstGeom>
        </p:spPr>
      </p:pic>
      <p:sp>
        <p:nvSpPr>
          <p:cNvPr id="5" name="Rectangle 4">
            <a:extLst>
              <a:ext uri="{FF2B5EF4-FFF2-40B4-BE49-F238E27FC236}">
                <a16:creationId xmlns:a16="http://schemas.microsoft.com/office/drawing/2014/main" xmlns="" id="{43BD247C-E5A1-44AC-B98A-3C337084BD71}"/>
              </a:ext>
            </a:extLst>
          </p:cNvPr>
          <p:cNvSpPr/>
          <p:nvPr/>
        </p:nvSpPr>
        <p:spPr>
          <a:xfrm>
            <a:off x="0" y="0"/>
            <a:ext cx="12192000" cy="6858000"/>
          </a:xfrm>
          <a:prstGeom prst="rect">
            <a:avLst/>
          </a:prstGeom>
          <a:noFill/>
          <a:ln w="57150">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xmlns="" id="{40731553-C1CF-40B5-A98A-F43646065183}"/>
              </a:ext>
            </a:extLst>
          </p:cNvPr>
          <p:cNvGraphicFramePr>
            <a:graphicFrameLocks noGrp="1"/>
          </p:cNvGraphicFramePr>
          <p:nvPr>
            <p:extLst>
              <p:ext uri="{D42A27DB-BD31-4B8C-83A1-F6EECF244321}">
                <p14:modId xmlns:p14="http://schemas.microsoft.com/office/powerpoint/2010/main" xmlns="" val="4055962002"/>
              </p:ext>
            </p:extLst>
          </p:nvPr>
        </p:nvGraphicFramePr>
        <p:xfrm>
          <a:off x="164734" y="2330140"/>
          <a:ext cx="11862532" cy="4434840"/>
        </p:xfrm>
        <a:graphic>
          <a:graphicData uri="http://schemas.openxmlformats.org/drawingml/2006/table">
            <a:tbl>
              <a:tblPr firstRow="1" bandRow="1">
                <a:tableStyleId>{93296810-A885-4BE3-A3E7-6D5BEEA58F35}</a:tableStyleId>
              </a:tblPr>
              <a:tblGrid>
                <a:gridCol w="2007380">
                  <a:extLst>
                    <a:ext uri="{9D8B030D-6E8A-4147-A177-3AD203B41FA5}">
                      <a16:colId xmlns:a16="http://schemas.microsoft.com/office/drawing/2014/main" xmlns="" val="4094179952"/>
                    </a:ext>
                  </a:extLst>
                </a:gridCol>
                <a:gridCol w="5808541">
                  <a:extLst>
                    <a:ext uri="{9D8B030D-6E8A-4147-A177-3AD203B41FA5}">
                      <a16:colId xmlns:a16="http://schemas.microsoft.com/office/drawing/2014/main" xmlns="" val="707504440"/>
                    </a:ext>
                  </a:extLst>
                </a:gridCol>
                <a:gridCol w="991076">
                  <a:extLst>
                    <a:ext uri="{9D8B030D-6E8A-4147-A177-3AD203B41FA5}">
                      <a16:colId xmlns:a16="http://schemas.microsoft.com/office/drawing/2014/main" xmlns="" val="301393482"/>
                    </a:ext>
                  </a:extLst>
                </a:gridCol>
                <a:gridCol w="972188">
                  <a:extLst>
                    <a:ext uri="{9D8B030D-6E8A-4147-A177-3AD203B41FA5}">
                      <a16:colId xmlns:a16="http://schemas.microsoft.com/office/drawing/2014/main" xmlns="" val="3519829669"/>
                    </a:ext>
                  </a:extLst>
                </a:gridCol>
                <a:gridCol w="781993">
                  <a:extLst>
                    <a:ext uri="{9D8B030D-6E8A-4147-A177-3AD203B41FA5}">
                      <a16:colId xmlns:a16="http://schemas.microsoft.com/office/drawing/2014/main" xmlns="" val="3431046750"/>
                    </a:ext>
                  </a:extLst>
                </a:gridCol>
                <a:gridCol w="1301354">
                  <a:extLst>
                    <a:ext uri="{9D8B030D-6E8A-4147-A177-3AD203B41FA5}">
                      <a16:colId xmlns:a16="http://schemas.microsoft.com/office/drawing/2014/main" xmlns="" val="2851815073"/>
                    </a:ext>
                  </a:extLst>
                </a:gridCol>
              </a:tblGrid>
              <a:tr h="445155">
                <a:tc>
                  <a:txBody>
                    <a:bodyPr/>
                    <a:lstStyle/>
                    <a:p>
                      <a:r>
                        <a:rPr lang="en-GB" sz="1200" dirty="0"/>
                        <a:t>Measure</a:t>
                      </a:r>
                    </a:p>
                  </a:txBody>
                  <a:tcPr>
                    <a:solidFill>
                      <a:srgbClr val="99CC00"/>
                    </a:solidFill>
                  </a:tcPr>
                </a:tc>
                <a:tc>
                  <a:txBody>
                    <a:bodyPr/>
                    <a:lstStyle/>
                    <a:p>
                      <a:r>
                        <a:rPr lang="en-GB" sz="1200" dirty="0"/>
                        <a:t>Description</a:t>
                      </a:r>
                    </a:p>
                  </a:txBody>
                  <a:tcPr>
                    <a:solidFill>
                      <a:srgbClr val="99CC00"/>
                    </a:solidFill>
                  </a:tcPr>
                </a:tc>
                <a:tc>
                  <a:txBody>
                    <a:bodyPr/>
                    <a:lstStyle/>
                    <a:p>
                      <a:r>
                        <a:rPr lang="en-GB" sz="1200" dirty="0"/>
                        <a:t>2020 Position </a:t>
                      </a:r>
                    </a:p>
                  </a:txBody>
                  <a:tcPr>
                    <a:solidFill>
                      <a:srgbClr val="99CC00"/>
                    </a:solidFill>
                  </a:tcPr>
                </a:tc>
                <a:tc>
                  <a:txBody>
                    <a:bodyPr/>
                    <a:lstStyle/>
                    <a:p>
                      <a:r>
                        <a:rPr lang="en-GB" sz="1200" dirty="0"/>
                        <a:t>2025 Position </a:t>
                      </a:r>
                    </a:p>
                  </a:txBody>
                  <a:tcPr>
                    <a:solidFill>
                      <a:srgbClr val="99CC00"/>
                    </a:solidFill>
                  </a:tcPr>
                </a:tc>
                <a:tc>
                  <a:txBody>
                    <a:bodyPr/>
                    <a:lstStyle/>
                    <a:p>
                      <a:r>
                        <a:rPr lang="en-GB" sz="1200" dirty="0"/>
                        <a:t>% Change </a:t>
                      </a:r>
                    </a:p>
                  </a:txBody>
                  <a:tcPr>
                    <a:solidFill>
                      <a:srgbClr val="99CC00"/>
                    </a:solidFill>
                  </a:tcPr>
                </a:tc>
                <a:tc>
                  <a:txBody>
                    <a:bodyPr/>
                    <a:lstStyle/>
                    <a:p>
                      <a:r>
                        <a:rPr lang="en-GB" sz="1200" dirty="0"/>
                        <a:t>Incentive Type </a:t>
                      </a:r>
                    </a:p>
                  </a:txBody>
                  <a:tcPr>
                    <a:solidFill>
                      <a:srgbClr val="99CC00"/>
                    </a:solidFill>
                  </a:tcPr>
                </a:tc>
                <a:extLst>
                  <a:ext uri="{0D108BD9-81ED-4DB2-BD59-A6C34878D82A}">
                    <a16:rowId xmlns:a16="http://schemas.microsoft.com/office/drawing/2014/main" xmlns="" val="1863790816"/>
                  </a:ext>
                </a:extLst>
              </a:tr>
              <a:tr h="382692">
                <a:tc>
                  <a:txBody>
                    <a:bodyPr/>
                    <a:lstStyle/>
                    <a:p>
                      <a:r>
                        <a:rPr lang="en-GB" sz="1100" b="1" dirty="0">
                          <a:solidFill>
                            <a:schemeClr val="accent1">
                              <a:lumMod val="50000"/>
                            </a:schemeClr>
                          </a:solidFill>
                        </a:rPr>
                        <a:t>Risk of sewer flooding during heavy rainfall </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will reduce the chance of sewer flooding during heavy rainfall in a 1 in 50 year rainfall event so there is a 2% chance of it happening in any one year. This is measured by the percentage of customers at risk of flooding in a 1 in 50 year rainfall event. Whilst we aim to reduce the percentage of the population impacted by sewer flooding, due to population increase, climate change and severe weather events we forecast that the percentage is likely to increase </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26% at risk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27% at risk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3%</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Reputational Incentive </a:t>
                      </a:r>
                    </a:p>
                  </a:txBody>
                  <a:tcPr>
                    <a:solidFill>
                      <a:srgbClr val="99CC00">
                        <a:alpha val="22000"/>
                      </a:srgbClr>
                    </a:solidFill>
                  </a:tcPr>
                </a:tc>
                <a:extLst>
                  <a:ext uri="{0D108BD9-81ED-4DB2-BD59-A6C34878D82A}">
                    <a16:rowId xmlns:a16="http://schemas.microsoft.com/office/drawing/2014/main" xmlns="" val="2573120912"/>
                  </a:ext>
                </a:extLst>
              </a:tr>
              <a:tr h="423357">
                <a:tc>
                  <a:txBody>
                    <a:bodyPr/>
                    <a:lstStyle/>
                    <a:p>
                      <a:r>
                        <a:rPr lang="en-GB" sz="1100" b="1" dirty="0">
                          <a:solidFill>
                            <a:schemeClr val="accent1">
                              <a:lumMod val="50000"/>
                            </a:schemeClr>
                          </a:solidFill>
                        </a:rPr>
                        <a:t>Improving Yorkshire’s bathing beaches </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The quality of water at our 19 designated bathing beaches is monitored and measured every year. Our aim is to receive the highest possible award for the bathing water on the Yorkshire coast. The measure will the number of bathing beaches in Yorkshire that exceed the requirements of the European bathing water standards.</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15 out of 19</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16 out of 19</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7%</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6000"/>
                      </a:srgbClr>
                    </a:solidFill>
                  </a:tcPr>
                </a:tc>
                <a:extLst>
                  <a:ext uri="{0D108BD9-81ED-4DB2-BD59-A6C34878D82A}">
                    <a16:rowId xmlns:a16="http://schemas.microsoft.com/office/drawing/2014/main" xmlns="" val="3879754187"/>
                  </a:ext>
                </a:extLst>
              </a:tr>
              <a:tr h="594710">
                <a:tc>
                  <a:txBody>
                    <a:bodyPr/>
                    <a:lstStyle/>
                    <a:p>
                      <a:r>
                        <a:rPr lang="en-GB" sz="1100" b="1" dirty="0">
                          <a:solidFill>
                            <a:schemeClr val="accent1">
                              <a:lumMod val="50000"/>
                            </a:schemeClr>
                          </a:solidFill>
                        </a:rPr>
                        <a:t>Volume of surface water reduced or removed from sewers</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want to reduce the amount of rain water entering the system to reduce flooding risk. This measure is the number of hectares of surface water removed/reduced from the sewer as a result of community rain gardens for example, or voluntary surface water disconnection from homes and businesses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0</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40 hectares of land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NA</a:t>
                      </a:r>
                    </a:p>
                  </a:txBody>
                  <a:tcPr>
                    <a:solidFill>
                      <a:srgbClr val="99CC00">
                        <a:alpha val="22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solidFill>
                      <a:srgbClr val="99CC00">
                        <a:alpha val="22000"/>
                      </a:srgbClr>
                    </a:solidFill>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Quality Agricultural Products</a:t>
                      </a:r>
                    </a:p>
                  </a:txBody>
                  <a:tcPr>
                    <a:solidFill>
                      <a:srgbClr val="99CC00">
                        <a:alpha val="6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Agricultural biosolids are a by-product of our wastewater treatment operations. When treated and processed it can be recycled and used on agricultural land. Our aim is to produce biosolids of a consistent quality suitable for agricultural use.  This measure is the percentage of biosolids which achieves Biosolids Assurance Scheme accreditation</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99% achieving accreditation</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100% achieving accreditation</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1% </a:t>
                      </a:r>
                    </a:p>
                  </a:txBody>
                  <a:tcPr>
                    <a:solidFill>
                      <a:srgbClr val="99CC00">
                        <a:alpha val="6000"/>
                      </a:srgbClr>
                    </a:solidFill>
                  </a:tcPr>
                </a:tc>
                <a:tc>
                  <a:txBody>
                    <a:bodyPr/>
                    <a:lstStyle/>
                    <a:p>
                      <a:r>
                        <a:rPr lang="en-GB" sz="1100" kern="1200" dirty="0">
                          <a:solidFill>
                            <a:schemeClr val="accent1">
                              <a:lumMod val="50000"/>
                            </a:schemeClr>
                          </a:solidFill>
                          <a:latin typeface="+mn-lt"/>
                          <a:ea typeface="+mn-ea"/>
                          <a:cs typeface="+mn-cs"/>
                        </a:rPr>
                        <a:t>Financial Penalty </a:t>
                      </a:r>
                    </a:p>
                  </a:txBody>
                  <a:tcPr>
                    <a:solidFill>
                      <a:srgbClr val="99CC00">
                        <a:alpha val="6000"/>
                      </a:srgbClr>
                    </a:solidFill>
                  </a:tcPr>
                </a:tc>
                <a:extLst>
                  <a:ext uri="{0D108BD9-81ED-4DB2-BD59-A6C34878D82A}">
                    <a16:rowId xmlns:a16="http://schemas.microsoft.com/office/drawing/2014/main" xmlns="" val="2453244658"/>
                  </a:ext>
                </a:extLst>
              </a:tr>
              <a:tr h="541314">
                <a:tc>
                  <a:txBody>
                    <a:bodyPr/>
                    <a:lstStyle/>
                    <a:p>
                      <a:r>
                        <a:rPr lang="en-GB" sz="1100" b="1" i="0" dirty="0">
                          <a:solidFill>
                            <a:schemeClr val="accent1">
                              <a:lumMod val="50000"/>
                            </a:schemeClr>
                          </a:solidFill>
                        </a:rPr>
                        <a:t>Renewable energy generation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Biogas is a form of renewable energy, it is a by-product of our wastewater treatment process. By investing in the production of biogas we are taking less electricity from the grid to operate our treatment sites, this helps to keep your bill low. We will measure this by the kilowatt hours of energy generated from the biogas we produce </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378 kwh</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464 kwh</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23%</a:t>
                      </a:r>
                    </a:p>
                  </a:txBody>
                  <a:tcPr>
                    <a:solidFill>
                      <a:srgbClr val="99CC00">
                        <a:alpha val="22000"/>
                      </a:srgbClr>
                    </a:solidFill>
                  </a:tcPr>
                </a:tc>
                <a:tc>
                  <a:txBody>
                    <a:bodyPr/>
                    <a:lstStyle/>
                    <a:p>
                      <a:r>
                        <a:rPr lang="en-GB" sz="1100" kern="1200" dirty="0">
                          <a:solidFill>
                            <a:schemeClr val="accent1">
                              <a:lumMod val="50000"/>
                            </a:schemeClr>
                          </a:solidFill>
                          <a:latin typeface="+mn-lt"/>
                          <a:ea typeface="+mn-ea"/>
                          <a:cs typeface="+mn-cs"/>
                        </a:rPr>
                        <a:t>Reputational Incentive </a:t>
                      </a:r>
                    </a:p>
                  </a:txBody>
                  <a:tcPr>
                    <a:solidFill>
                      <a:srgbClr val="99CC00">
                        <a:alpha val="22000"/>
                      </a:srgbClr>
                    </a:solidFill>
                  </a:tcPr>
                </a:tc>
                <a:extLst>
                  <a:ext uri="{0D108BD9-81ED-4DB2-BD59-A6C34878D82A}">
                    <a16:rowId xmlns:a16="http://schemas.microsoft.com/office/drawing/2014/main" xmlns="" val="1183933282"/>
                  </a:ext>
                </a:extLst>
              </a:tr>
            </a:tbl>
          </a:graphicData>
        </a:graphic>
      </p:graphicFrame>
      <p:sp>
        <p:nvSpPr>
          <p:cNvPr id="7" name="Rectangle: Rounded Corners 6">
            <a:extLst>
              <a:ext uri="{FF2B5EF4-FFF2-40B4-BE49-F238E27FC236}">
                <a16:creationId xmlns:a16="http://schemas.microsoft.com/office/drawing/2014/main" xmlns="" id="{98741C2F-6F52-492C-9761-F57E4C868FC5}"/>
              </a:ext>
            </a:extLst>
          </p:cNvPr>
          <p:cNvSpPr/>
          <p:nvPr/>
        </p:nvSpPr>
        <p:spPr>
          <a:xfrm>
            <a:off x="76870" y="1604891"/>
            <a:ext cx="3525626" cy="638929"/>
          </a:xfrm>
          <a:prstGeom prst="round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ENVIRONMENT </a:t>
            </a:r>
            <a:r>
              <a:rPr lang="en-GB" dirty="0"/>
              <a:t>commitments based on customer feedback </a:t>
            </a:r>
          </a:p>
        </p:txBody>
      </p:sp>
      <p:sp>
        <p:nvSpPr>
          <p:cNvPr id="10" name="Rectangle: Rounded Corners 9">
            <a:extLst>
              <a:ext uri="{FF2B5EF4-FFF2-40B4-BE49-F238E27FC236}">
                <a16:creationId xmlns:a16="http://schemas.microsoft.com/office/drawing/2014/main" xmlns="" id="{05EA9382-E047-4B63-8243-41BB9F72B119}"/>
              </a:ext>
            </a:extLst>
          </p:cNvPr>
          <p:cNvSpPr/>
          <p:nvPr/>
        </p:nvSpPr>
        <p:spPr>
          <a:xfrm>
            <a:off x="8327647" y="1442849"/>
            <a:ext cx="3443449" cy="7942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1" name="TextBox 10">
            <a:extLst>
              <a:ext uri="{FF2B5EF4-FFF2-40B4-BE49-F238E27FC236}">
                <a16:creationId xmlns:a16="http://schemas.microsoft.com/office/drawing/2014/main" xmlns="" id="{84DCE700-4CC2-4E55-8F4D-DE4E438AF28B}"/>
              </a:ext>
            </a:extLst>
          </p:cNvPr>
          <p:cNvSpPr txBox="1"/>
          <p:nvPr/>
        </p:nvSpPr>
        <p:spPr>
          <a:xfrm>
            <a:off x="4262594" y="325350"/>
            <a:ext cx="2697960" cy="1169551"/>
          </a:xfrm>
          <a:prstGeom prst="rect">
            <a:avLst/>
          </a:prstGeom>
          <a:noFill/>
        </p:spPr>
        <p:txBody>
          <a:bodyPr wrap="square" rtlCol="0">
            <a:spAutoFit/>
          </a:bodyPr>
          <a:lstStyle/>
          <a:p>
            <a:r>
              <a:rPr lang="en-GB" sz="1400" b="1" dirty="0">
                <a:solidFill>
                  <a:srgbClr val="99CC00"/>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
        <p:nvSpPr>
          <p:cNvPr id="13" name="TextBox 12">
            <a:extLst>
              <a:ext uri="{FF2B5EF4-FFF2-40B4-BE49-F238E27FC236}">
                <a16:creationId xmlns:a16="http://schemas.microsoft.com/office/drawing/2014/main" xmlns="" id="{E380F909-6FFB-43F4-87DE-39E0AACD2A1E}"/>
              </a:ext>
            </a:extLst>
          </p:cNvPr>
          <p:cNvSpPr txBox="1"/>
          <p:nvPr/>
        </p:nvSpPr>
        <p:spPr>
          <a:xfrm>
            <a:off x="10643616" y="129019"/>
            <a:ext cx="1773936" cy="369332"/>
          </a:xfrm>
          <a:prstGeom prst="rect">
            <a:avLst/>
          </a:prstGeom>
          <a:noFill/>
        </p:spPr>
        <p:txBody>
          <a:bodyPr wrap="square" rtlCol="0">
            <a:spAutoFit/>
          </a:bodyPr>
          <a:lstStyle/>
          <a:p>
            <a:r>
              <a:rPr lang="en-GB" i="1" dirty="0">
                <a:solidFill>
                  <a:schemeClr val="accent1">
                    <a:lumMod val="50000"/>
                  </a:schemeClr>
                </a:solidFill>
              </a:rPr>
              <a:t>*continued</a:t>
            </a:r>
          </a:p>
        </p:txBody>
      </p:sp>
    </p:spTree>
    <p:extLst>
      <p:ext uri="{BB962C8B-B14F-4D97-AF65-F5344CB8AC3E}">
        <p14:creationId xmlns:p14="http://schemas.microsoft.com/office/powerpoint/2010/main" xmlns="" val="3331921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xmlns="" id="{3DEA2718-A41C-418D-A322-B019D5B7BA95}"/>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2620" r="6384"/>
          <a:stretch/>
        </p:blipFill>
        <p:spPr>
          <a:xfrm>
            <a:off x="346365" y="0"/>
            <a:ext cx="3531165" cy="1851119"/>
          </a:xfrm>
          <a:prstGeom prst="rect">
            <a:avLst/>
          </a:prstGeom>
        </p:spPr>
      </p:pic>
      <p:sp>
        <p:nvSpPr>
          <p:cNvPr id="10" name="Rectangle 9">
            <a:extLst>
              <a:ext uri="{FF2B5EF4-FFF2-40B4-BE49-F238E27FC236}">
                <a16:creationId xmlns:a16="http://schemas.microsoft.com/office/drawing/2014/main" xmlns="" id="{806073DB-E47F-4BD6-B7C1-847AE2F4D3C5}"/>
              </a:ext>
            </a:extLst>
          </p:cNvPr>
          <p:cNvSpPr/>
          <p:nvPr/>
        </p:nvSpPr>
        <p:spPr>
          <a:xfrm>
            <a:off x="0" y="0"/>
            <a:ext cx="12192000" cy="6858000"/>
          </a:xfrm>
          <a:prstGeom prst="rect">
            <a:avLst/>
          </a:pr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xmlns="" id="{70552B2A-FF22-4365-B6A6-15BDCBF0B391}"/>
              </a:ext>
            </a:extLst>
          </p:cNvPr>
          <p:cNvSpPr txBox="1"/>
          <p:nvPr/>
        </p:nvSpPr>
        <p:spPr>
          <a:xfrm>
            <a:off x="4334730" y="614236"/>
            <a:ext cx="6505547" cy="307777"/>
          </a:xfrm>
          <a:prstGeom prst="rect">
            <a:avLst/>
          </a:prstGeom>
          <a:noFill/>
        </p:spPr>
        <p:txBody>
          <a:bodyPr wrap="square" rtlCol="0">
            <a:spAutoFit/>
          </a:bodyPr>
          <a:lstStyle/>
          <a:p>
            <a:r>
              <a:rPr lang="en-GB" sz="1400" b="1" dirty="0">
                <a:solidFill>
                  <a:schemeClr val="accent5"/>
                </a:solidFill>
                <a:latin typeface="Aharoni" panose="02010803020104030203" pitchFamily="2" charset="-79"/>
                <a:cs typeface="Aharoni" panose="02010803020104030203" pitchFamily="2" charset="-79"/>
              </a:rPr>
              <a:t>WE WILL BE A GLOBAL BENCHMARK FOR OPENESS AND TRANSPARANCY </a:t>
            </a:r>
          </a:p>
        </p:txBody>
      </p:sp>
      <p:sp>
        <p:nvSpPr>
          <p:cNvPr id="2" name="TextBox 1">
            <a:extLst>
              <a:ext uri="{FF2B5EF4-FFF2-40B4-BE49-F238E27FC236}">
                <a16:creationId xmlns:a16="http://schemas.microsoft.com/office/drawing/2014/main" xmlns="" id="{4566306C-7922-43D6-B1FB-9D0528B169FA}"/>
              </a:ext>
            </a:extLst>
          </p:cNvPr>
          <p:cNvSpPr txBox="1"/>
          <p:nvPr/>
        </p:nvSpPr>
        <p:spPr>
          <a:xfrm>
            <a:off x="346365" y="1403453"/>
            <a:ext cx="11388435" cy="1754326"/>
          </a:xfrm>
          <a:prstGeom prst="rect">
            <a:avLst/>
          </a:prstGeom>
          <a:noFill/>
          <a:ln>
            <a:solidFill>
              <a:schemeClr val="accent1"/>
            </a:solidFill>
          </a:ln>
        </p:spPr>
        <p:txBody>
          <a:bodyPr wrap="square" rtlCol="0">
            <a:spAutoFit/>
          </a:bodyPr>
          <a:lstStyle/>
          <a:p>
            <a:r>
              <a:rPr lang="en-GB" dirty="0">
                <a:solidFill>
                  <a:schemeClr val="accent1">
                    <a:lumMod val="50000"/>
                  </a:schemeClr>
                </a:solidFill>
              </a:rPr>
              <a:t>Our customers told us they expect Yorkshire Water to be more open and honest than any other company they deal with, because our customers can’t choose another water supplier for their wholesales services. </a:t>
            </a:r>
          </a:p>
          <a:p>
            <a:endParaRPr lang="en-GB" dirty="0">
              <a:solidFill>
                <a:schemeClr val="accent1">
                  <a:lumMod val="50000"/>
                </a:schemeClr>
              </a:solidFill>
            </a:endParaRPr>
          </a:p>
          <a:p>
            <a:r>
              <a:rPr lang="en-GB" dirty="0">
                <a:solidFill>
                  <a:schemeClr val="accent1">
                    <a:lumMod val="50000"/>
                  </a:schemeClr>
                </a:solidFill>
              </a:rPr>
              <a:t>We’ve listened to this feedback and developed a Transparency Big Goal. Whilst there is no regulatory commitment for us to undertake the following commitments, we will strive to achieve the commitments and report on them, just like all the other performance commitments we publish:  </a:t>
            </a:r>
          </a:p>
        </p:txBody>
      </p:sp>
      <p:sp>
        <p:nvSpPr>
          <p:cNvPr id="16" name="Rectangle: Rounded Corners 15">
            <a:extLst>
              <a:ext uri="{FF2B5EF4-FFF2-40B4-BE49-F238E27FC236}">
                <a16:creationId xmlns:a16="http://schemas.microsoft.com/office/drawing/2014/main" xmlns="" id="{E382E011-2783-4700-A4E2-2119E93EC50A}"/>
              </a:ext>
            </a:extLst>
          </p:cNvPr>
          <p:cNvSpPr/>
          <p:nvPr/>
        </p:nvSpPr>
        <p:spPr>
          <a:xfrm>
            <a:off x="3293911" y="3264554"/>
            <a:ext cx="5604178" cy="431365"/>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sp>
        <p:nvSpPr>
          <p:cNvPr id="8" name="TextBox 7">
            <a:extLst>
              <a:ext uri="{FF2B5EF4-FFF2-40B4-BE49-F238E27FC236}">
                <a16:creationId xmlns:a16="http://schemas.microsoft.com/office/drawing/2014/main" xmlns="" id="{D5B58B5C-587A-410C-98D5-DDD701F74AAB}"/>
              </a:ext>
            </a:extLst>
          </p:cNvPr>
          <p:cNvSpPr txBox="1"/>
          <p:nvPr/>
        </p:nvSpPr>
        <p:spPr>
          <a:xfrm>
            <a:off x="628744" y="3452844"/>
            <a:ext cx="10867520" cy="3416320"/>
          </a:xfrm>
          <a:prstGeom prst="rect">
            <a:avLst/>
          </a:prstGeom>
          <a:noFill/>
        </p:spPr>
        <p:txBody>
          <a:bodyPr wrap="square" rtlCol="0">
            <a:spAutoFit/>
          </a:bodyPr>
          <a:lstStyle/>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r>
              <a:rPr lang="en-GB" dirty="0">
                <a:solidFill>
                  <a:schemeClr val="accent1">
                    <a:lumMod val="50000"/>
                  </a:schemeClr>
                </a:solidFill>
              </a:rPr>
              <a:t>We will become an ‘</a:t>
            </a:r>
            <a:r>
              <a:rPr lang="en-GB" b="1" dirty="0">
                <a:solidFill>
                  <a:schemeClr val="accent1">
                    <a:lumMod val="50000"/>
                  </a:schemeClr>
                </a:solidFill>
              </a:rPr>
              <a:t>Open Data</a:t>
            </a:r>
            <a:r>
              <a:rPr lang="en-GB" dirty="0">
                <a:solidFill>
                  <a:schemeClr val="accent1">
                    <a:lumMod val="50000"/>
                  </a:schemeClr>
                </a:solidFill>
              </a:rPr>
              <a:t>’ company – we will report openly on our performance in areas which are important to our customers such as leakage, pollution and sewer flooding</a:t>
            </a:r>
          </a:p>
          <a:p>
            <a:pPr marL="285750" indent="-285750">
              <a:lnSpc>
                <a:spcPct val="150000"/>
              </a:lnSpc>
              <a:buFont typeface="Arial" panose="020B0604020202020204" pitchFamily="34" charset="0"/>
              <a:buChar char="•"/>
            </a:pPr>
            <a:r>
              <a:rPr lang="en-GB" dirty="0">
                <a:solidFill>
                  <a:schemeClr val="accent1">
                    <a:lumMod val="50000"/>
                  </a:schemeClr>
                </a:solidFill>
              </a:rPr>
              <a:t>We will report on </a:t>
            </a:r>
            <a:r>
              <a:rPr lang="en-GB" b="1" dirty="0">
                <a:solidFill>
                  <a:schemeClr val="accent1">
                    <a:lumMod val="50000"/>
                  </a:schemeClr>
                </a:solidFill>
              </a:rPr>
              <a:t>inclusion and diversity </a:t>
            </a:r>
            <a:r>
              <a:rPr lang="en-GB" dirty="0">
                <a:solidFill>
                  <a:schemeClr val="accent1">
                    <a:lumMod val="50000"/>
                  </a:schemeClr>
                </a:solidFill>
              </a:rPr>
              <a:t>areas such as the gender pay gap </a:t>
            </a:r>
          </a:p>
          <a:p>
            <a:pPr marL="285750" indent="-285750">
              <a:lnSpc>
                <a:spcPct val="150000"/>
              </a:lnSpc>
              <a:buFont typeface="Arial" panose="020B0604020202020204" pitchFamily="34" charset="0"/>
              <a:buChar char="•"/>
            </a:pPr>
            <a:r>
              <a:rPr lang="en-GB" dirty="0">
                <a:solidFill>
                  <a:schemeClr val="accent1">
                    <a:lumMod val="50000"/>
                  </a:schemeClr>
                </a:solidFill>
              </a:rPr>
              <a:t>We will have a </a:t>
            </a:r>
            <a:r>
              <a:rPr lang="en-GB" b="1" dirty="0">
                <a:solidFill>
                  <a:schemeClr val="accent1">
                    <a:lumMod val="50000"/>
                  </a:schemeClr>
                </a:solidFill>
              </a:rPr>
              <a:t>clear corporate and financing structure </a:t>
            </a:r>
            <a:r>
              <a:rPr lang="en-GB" dirty="0">
                <a:solidFill>
                  <a:schemeClr val="accent1">
                    <a:lumMod val="50000"/>
                  </a:schemeClr>
                </a:solidFill>
              </a:rPr>
              <a:t>that is easy to understand and is trusted</a:t>
            </a:r>
          </a:p>
          <a:p>
            <a:pPr marL="285750" indent="-285750">
              <a:lnSpc>
                <a:spcPct val="150000"/>
              </a:lnSpc>
              <a:buFont typeface="Arial" panose="020B0604020202020204" pitchFamily="34" charset="0"/>
              <a:buChar char="•"/>
            </a:pPr>
            <a:r>
              <a:rPr lang="en-GB" dirty="0">
                <a:solidFill>
                  <a:schemeClr val="accent1">
                    <a:lumMod val="50000"/>
                  </a:schemeClr>
                </a:solidFill>
              </a:rPr>
              <a:t>Customers will have a clear view of </a:t>
            </a:r>
            <a:r>
              <a:rPr lang="en-GB" b="1" dirty="0">
                <a:solidFill>
                  <a:schemeClr val="accent1">
                    <a:lumMod val="50000"/>
                  </a:schemeClr>
                </a:solidFill>
              </a:rPr>
              <a:t>what the bill payment is used for</a:t>
            </a:r>
          </a:p>
          <a:p>
            <a:pPr marL="285750" indent="-285750">
              <a:lnSpc>
                <a:spcPct val="150000"/>
              </a:lnSpc>
              <a:buFont typeface="Arial" panose="020B0604020202020204" pitchFamily="34" charset="0"/>
              <a:buChar char="•"/>
            </a:pPr>
            <a:r>
              <a:rPr lang="en-GB" dirty="0">
                <a:solidFill>
                  <a:schemeClr val="accent1">
                    <a:lumMod val="50000"/>
                  </a:schemeClr>
                </a:solidFill>
              </a:rPr>
              <a:t>Our </a:t>
            </a:r>
            <a:r>
              <a:rPr lang="en-GB" b="1" dirty="0">
                <a:solidFill>
                  <a:schemeClr val="accent1">
                    <a:lumMod val="50000"/>
                  </a:schemeClr>
                </a:solidFill>
              </a:rPr>
              <a:t>data is recognised as trusted and accurate </a:t>
            </a:r>
          </a:p>
          <a:p>
            <a:pPr marL="285750" indent="-285750">
              <a:lnSpc>
                <a:spcPct val="150000"/>
              </a:lnSpc>
              <a:buFont typeface="Arial" panose="020B0604020202020204" pitchFamily="34" charset="0"/>
              <a:buChar char="•"/>
            </a:pPr>
            <a:r>
              <a:rPr lang="en-GB" dirty="0">
                <a:solidFill>
                  <a:schemeClr val="accent1">
                    <a:lumMod val="50000"/>
                  </a:schemeClr>
                </a:solidFill>
              </a:rPr>
              <a:t>People believe </a:t>
            </a:r>
            <a:r>
              <a:rPr lang="en-GB" b="1" dirty="0">
                <a:solidFill>
                  <a:schemeClr val="accent1">
                    <a:lumMod val="50000"/>
                  </a:schemeClr>
                </a:solidFill>
              </a:rPr>
              <a:t>Yorkshire Water is a responsible company </a:t>
            </a:r>
          </a:p>
          <a:p>
            <a:pPr marL="285750" indent="-285750">
              <a:lnSpc>
                <a:spcPct val="150000"/>
              </a:lnSpc>
              <a:buFont typeface="Arial" panose="020B0604020202020204" pitchFamily="34" charset="0"/>
              <a:buChar char="•"/>
            </a:pPr>
            <a:r>
              <a:rPr lang="en-GB" dirty="0">
                <a:solidFill>
                  <a:schemeClr val="accent1">
                    <a:lumMod val="50000"/>
                  </a:schemeClr>
                </a:solidFill>
              </a:rPr>
              <a:t>We will play a wider role in society and be able to </a:t>
            </a:r>
            <a:r>
              <a:rPr lang="en-GB" b="1" dirty="0">
                <a:solidFill>
                  <a:schemeClr val="accent1">
                    <a:lumMod val="50000"/>
                  </a:schemeClr>
                </a:solidFill>
              </a:rPr>
              <a:t>measure the benefits we add </a:t>
            </a:r>
            <a:r>
              <a:rPr lang="en-GB" dirty="0">
                <a:solidFill>
                  <a:schemeClr val="accent1">
                    <a:lumMod val="50000"/>
                  </a:schemeClr>
                </a:solidFill>
              </a:rPr>
              <a:t>to Yorkshire </a:t>
            </a:r>
            <a:endParaRPr lang="en-GB" b="1" dirty="0">
              <a:solidFill>
                <a:schemeClr val="accent1">
                  <a:lumMod val="50000"/>
                </a:schemeClr>
              </a:solidFill>
            </a:endParaRPr>
          </a:p>
        </p:txBody>
      </p:sp>
    </p:spTree>
    <p:extLst>
      <p:ext uri="{BB962C8B-B14F-4D97-AF65-F5344CB8AC3E}">
        <p14:creationId xmlns:p14="http://schemas.microsoft.com/office/powerpoint/2010/main" xmlns="" val="1985890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xmlns="" id="{BE32F312-5DC6-4C6F-93F2-3BC96A175FDB}"/>
              </a:ext>
            </a:extLst>
          </p:cNvPr>
          <p:cNvSpPr/>
          <p:nvPr/>
        </p:nvSpPr>
        <p:spPr>
          <a:xfrm>
            <a:off x="479206" y="2369688"/>
            <a:ext cx="3525626" cy="63892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BILLS </a:t>
            </a:r>
            <a:r>
              <a:rPr lang="en-GB" dirty="0"/>
              <a:t>commitments based on customer feedback </a:t>
            </a:r>
          </a:p>
        </p:txBody>
      </p:sp>
      <p:graphicFrame>
        <p:nvGraphicFramePr>
          <p:cNvPr id="9" name="Table 8">
            <a:extLst>
              <a:ext uri="{FF2B5EF4-FFF2-40B4-BE49-F238E27FC236}">
                <a16:creationId xmlns:a16="http://schemas.microsoft.com/office/drawing/2014/main" xmlns="" id="{65C39512-CEF1-4FC5-A96C-5309C4CB31E2}"/>
              </a:ext>
            </a:extLst>
          </p:cNvPr>
          <p:cNvGraphicFramePr>
            <a:graphicFrameLocks noGrp="1"/>
          </p:cNvGraphicFramePr>
          <p:nvPr>
            <p:extLst>
              <p:ext uri="{D42A27DB-BD31-4B8C-83A1-F6EECF244321}">
                <p14:modId xmlns:p14="http://schemas.microsoft.com/office/powerpoint/2010/main" xmlns="" val="2490114480"/>
              </p:ext>
            </p:extLst>
          </p:nvPr>
        </p:nvGraphicFramePr>
        <p:xfrm>
          <a:off x="201636" y="3339659"/>
          <a:ext cx="11438676" cy="2274956"/>
        </p:xfrm>
        <a:graphic>
          <a:graphicData uri="http://schemas.openxmlformats.org/drawingml/2006/table">
            <a:tbl>
              <a:tblPr firstRow="1" bandRow="1">
                <a:tableStyleId>{00A15C55-8517-42AA-B614-E9B94910E393}</a:tableStyleId>
              </a:tblPr>
              <a:tblGrid>
                <a:gridCol w="2152801">
                  <a:extLst>
                    <a:ext uri="{9D8B030D-6E8A-4147-A177-3AD203B41FA5}">
                      <a16:colId xmlns:a16="http://schemas.microsoft.com/office/drawing/2014/main" xmlns="" val="4094179952"/>
                    </a:ext>
                  </a:extLst>
                </a:gridCol>
                <a:gridCol w="5125355">
                  <a:extLst>
                    <a:ext uri="{9D8B030D-6E8A-4147-A177-3AD203B41FA5}">
                      <a16:colId xmlns:a16="http://schemas.microsoft.com/office/drawing/2014/main" xmlns="" val="707504440"/>
                    </a:ext>
                  </a:extLst>
                </a:gridCol>
                <a:gridCol w="1069848">
                  <a:extLst>
                    <a:ext uri="{9D8B030D-6E8A-4147-A177-3AD203B41FA5}">
                      <a16:colId xmlns:a16="http://schemas.microsoft.com/office/drawing/2014/main" xmlns="" val="301393482"/>
                    </a:ext>
                  </a:extLst>
                </a:gridCol>
                <a:gridCol w="1097280">
                  <a:extLst>
                    <a:ext uri="{9D8B030D-6E8A-4147-A177-3AD203B41FA5}">
                      <a16:colId xmlns:a16="http://schemas.microsoft.com/office/drawing/2014/main" xmlns="" val="3519829669"/>
                    </a:ext>
                  </a:extLst>
                </a:gridCol>
                <a:gridCol w="845319">
                  <a:extLst>
                    <a:ext uri="{9D8B030D-6E8A-4147-A177-3AD203B41FA5}">
                      <a16:colId xmlns:a16="http://schemas.microsoft.com/office/drawing/2014/main" xmlns="" val="3431046750"/>
                    </a:ext>
                  </a:extLst>
                </a:gridCol>
                <a:gridCol w="1148073">
                  <a:extLst>
                    <a:ext uri="{9D8B030D-6E8A-4147-A177-3AD203B41FA5}">
                      <a16:colId xmlns:a16="http://schemas.microsoft.com/office/drawing/2014/main" xmlns="" val="2851815073"/>
                    </a:ext>
                  </a:extLst>
                </a:gridCol>
              </a:tblGrid>
              <a:tr h="445155">
                <a:tc>
                  <a:txBody>
                    <a:bodyPr/>
                    <a:lstStyle/>
                    <a:p>
                      <a:r>
                        <a:rPr lang="en-GB" sz="1200" dirty="0"/>
                        <a:t>Measure</a:t>
                      </a:r>
                    </a:p>
                  </a:txBody>
                  <a:tcPr/>
                </a:tc>
                <a:tc>
                  <a:txBody>
                    <a:bodyPr/>
                    <a:lstStyle/>
                    <a:p>
                      <a:r>
                        <a:rPr lang="en-GB" sz="1200" dirty="0"/>
                        <a:t>Description</a:t>
                      </a:r>
                    </a:p>
                  </a:txBody>
                  <a:tcPr/>
                </a:tc>
                <a:tc>
                  <a:txBody>
                    <a:bodyPr/>
                    <a:lstStyle/>
                    <a:p>
                      <a:r>
                        <a:rPr lang="en-GB" sz="1200" dirty="0"/>
                        <a:t>2020 Position </a:t>
                      </a:r>
                    </a:p>
                  </a:txBody>
                  <a:tcPr/>
                </a:tc>
                <a:tc>
                  <a:txBody>
                    <a:bodyPr/>
                    <a:lstStyle/>
                    <a:p>
                      <a:r>
                        <a:rPr lang="en-GB" sz="1200" dirty="0"/>
                        <a:t>2025 Position </a:t>
                      </a:r>
                    </a:p>
                  </a:txBody>
                  <a:tcPr/>
                </a:tc>
                <a:tc>
                  <a:txBody>
                    <a:bodyPr/>
                    <a:lstStyle/>
                    <a:p>
                      <a:r>
                        <a:rPr lang="en-GB" sz="1200" dirty="0"/>
                        <a:t>% Change </a:t>
                      </a:r>
                    </a:p>
                  </a:txBody>
                  <a:tcPr/>
                </a:tc>
                <a:tc>
                  <a:txBody>
                    <a:bodyPr/>
                    <a:lstStyle/>
                    <a:p>
                      <a:r>
                        <a:rPr lang="en-GB" sz="1200" dirty="0"/>
                        <a:t>Incentive Type </a:t>
                      </a:r>
                    </a:p>
                  </a:txBody>
                  <a:tcPr/>
                </a:tc>
                <a:extLst>
                  <a:ext uri="{0D108BD9-81ED-4DB2-BD59-A6C34878D82A}">
                    <a16:rowId xmlns:a16="http://schemas.microsoft.com/office/drawing/2014/main" xmlns="" val="1863790816"/>
                  </a:ext>
                </a:extLst>
              </a:tr>
              <a:tr h="473441">
                <a:tc>
                  <a:txBody>
                    <a:bodyPr/>
                    <a:lstStyle/>
                    <a:p>
                      <a:r>
                        <a:rPr lang="en-GB" sz="1100" b="1" dirty="0">
                          <a:solidFill>
                            <a:schemeClr val="accent1">
                              <a:lumMod val="50000"/>
                            </a:schemeClr>
                          </a:solidFill>
                        </a:rPr>
                        <a:t>Cost of bad debt</a:t>
                      </a:r>
                    </a:p>
                  </a:txBody>
                  <a:tcPr/>
                </a:tc>
                <a:tc>
                  <a:txBody>
                    <a:bodyPr/>
                    <a:lstStyle/>
                    <a:p>
                      <a:r>
                        <a:rPr lang="en-GB" sz="1100" dirty="0">
                          <a:solidFill>
                            <a:schemeClr val="accent1">
                              <a:lumMod val="50000"/>
                            </a:schemeClr>
                          </a:solidFill>
                        </a:rPr>
                        <a:t>We will reduce the cost of unpaid customer bills (‘bad debt’) to all customers. This will be measured by the percentage of customers bills that goes towards funding bad debt </a:t>
                      </a:r>
                    </a:p>
                  </a:txBody>
                  <a:tcPr/>
                </a:tc>
                <a:tc>
                  <a:txBody>
                    <a:bodyPr/>
                    <a:lstStyle/>
                    <a:p>
                      <a:r>
                        <a:rPr lang="en-GB" sz="1100" kern="1200" dirty="0">
                          <a:solidFill>
                            <a:schemeClr val="accent1">
                              <a:lumMod val="50000"/>
                            </a:schemeClr>
                          </a:solidFill>
                          <a:latin typeface="+mn-lt"/>
                          <a:ea typeface="+mn-ea"/>
                          <a:cs typeface="+mn-cs"/>
                        </a:rPr>
                        <a:t>3.16% of bills cover bad debt</a:t>
                      </a:r>
                    </a:p>
                  </a:txBody>
                  <a:tcPr/>
                </a:tc>
                <a:tc>
                  <a:txBody>
                    <a:bodyPr/>
                    <a:lstStyle/>
                    <a:p>
                      <a:r>
                        <a:rPr lang="en-GB" sz="1100" kern="1200" dirty="0">
                          <a:solidFill>
                            <a:schemeClr val="accent1">
                              <a:lumMod val="50000"/>
                            </a:schemeClr>
                          </a:solidFill>
                          <a:latin typeface="+mn-lt"/>
                          <a:ea typeface="+mn-ea"/>
                          <a:cs typeface="+mn-cs"/>
                        </a:rPr>
                        <a:t>3.03% of bills cover bad debt</a:t>
                      </a:r>
                    </a:p>
                  </a:txBody>
                  <a:tcPr/>
                </a:tc>
                <a:tc>
                  <a:txBody>
                    <a:bodyPr/>
                    <a:lstStyle/>
                    <a:p>
                      <a:r>
                        <a:rPr lang="en-GB" sz="1100" kern="1200" dirty="0">
                          <a:solidFill>
                            <a:schemeClr val="accent1">
                              <a:lumMod val="50000"/>
                            </a:schemeClr>
                          </a:solidFill>
                          <a:latin typeface="+mn-lt"/>
                          <a:ea typeface="+mn-ea"/>
                          <a:cs typeface="+mn-cs"/>
                        </a:rPr>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Reputational Incentive </a:t>
                      </a:r>
                    </a:p>
                  </a:txBody>
                  <a:tcPr/>
                </a:tc>
                <a:extLst>
                  <a:ext uri="{0D108BD9-81ED-4DB2-BD59-A6C34878D82A}">
                    <a16:rowId xmlns:a16="http://schemas.microsoft.com/office/drawing/2014/main" xmlns="" val="3879754187"/>
                  </a:ext>
                </a:extLst>
              </a:tr>
              <a:tr h="381081">
                <a:tc>
                  <a:txBody>
                    <a:bodyPr/>
                    <a:lstStyle/>
                    <a:p>
                      <a:pPr marL="0" algn="l" defTabSz="914400" rtl="0" eaLnBrk="1" latinLnBrk="0" hangingPunct="1"/>
                      <a:r>
                        <a:rPr lang="en-GB" sz="1100" b="1" kern="1200" dirty="0">
                          <a:solidFill>
                            <a:schemeClr val="accent1">
                              <a:lumMod val="50000"/>
                            </a:schemeClr>
                          </a:solidFill>
                        </a:rPr>
                        <a:t>Working with others</a:t>
                      </a:r>
                      <a:endParaRPr lang="en-GB" sz="1100" b="1" kern="1200" dirty="0">
                        <a:solidFill>
                          <a:schemeClr val="accent1">
                            <a:lumMod val="50000"/>
                          </a:schemeClr>
                        </a:solidFill>
                        <a:latin typeface="+mn-lt"/>
                        <a:ea typeface="+mn-ea"/>
                        <a:cs typeface="+mn-cs"/>
                      </a:endParaRPr>
                    </a:p>
                  </a:txBody>
                  <a:tcPr/>
                </a:tc>
                <a:tc>
                  <a:txBody>
                    <a:bodyPr/>
                    <a:lstStyle/>
                    <a:p>
                      <a:pPr marL="0" algn="l" defTabSz="914400" rtl="0" eaLnBrk="1" latinLnBrk="0" hangingPunct="1"/>
                      <a:r>
                        <a:rPr lang="en-GB" sz="1100" kern="1200" dirty="0">
                          <a:solidFill>
                            <a:schemeClr val="accent1">
                              <a:lumMod val="50000"/>
                            </a:schemeClr>
                          </a:solidFill>
                        </a:rPr>
                        <a:t>When we work with other companies on schemes, for example, a flood protection scheme - it can save customers money because the cost and company resources is shared with other companies/agencies. </a:t>
                      </a:r>
                      <a:r>
                        <a:rPr lang="en-GB" sz="1100" dirty="0">
                          <a:solidFill>
                            <a:schemeClr val="accent1">
                              <a:lumMod val="50000"/>
                            </a:schemeClr>
                          </a:solidFill>
                        </a:rPr>
                        <a:t>The measure will be </a:t>
                      </a:r>
                      <a:r>
                        <a:rPr lang="en-GB" sz="1100" kern="1200" dirty="0">
                          <a:solidFill>
                            <a:schemeClr val="accent1">
                              <a:lumMod val="50000"/>
                            </a:schemeClr>
                          </a:solidFill>
                          <a:latin typeface="+mn-lt"/>
                          <a:ea typeface="+mn-ea"/>
                          <a:cs typeface="+mn-cs"/>
                        </a:rPr>
                        <a:t>the</a:t>
                      </a:r>
                      <a:r>
                        <a:rPr lang="en-GB" sz="1100" dirty="0">
                          <a:solidFill>
                            <a:schemeClr val="accent1">
                              <a:lumMod val="50000"/>
                            </a:schemeClr>
                          </a:solidFill>
                        </a:rPr>
                        <a:t> number of projects we deliver with others rather than undertaking schemes ourselves </a:t>
                      </a:r>
                      <a:endParaRPr lang="en-GB" sz="1100" kern="1200" dirty="0">
                        <a:solidFill>
                          <a:schemeClr val="accent1">
                            <a:lumMod val="50000"/>
                          </a:schemeClr>
                        </a:solidFill>
                        <a:latin typeface="+mn-lt"/>
                        <a:ea typeface="+mn-ea"/>
                        <a:cs typeface="+mn-cs"/>
                      </a:endParaRPr>
                    </a:p>
                  </a:txBody>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39 </a:t>
                      </a:r>
                    </a:p>
                  </a:txBody>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45</a:t>
                      </a:r>
                    </a:p>
                  </a:txBody>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15%</a:t>
                      </a:r>
                    </a:p>
                  </a:txBody>
                  <a:tcPr/>
                </a:tc>
                <a:tc>
                  <a:txBody>
                    <a:bodyPr/>
                    <a:lstStyle/>
                    <a:p>
                      <a:pPr marL="0" algn="l" defTabSz="914400" rtl="0" eaLnBrk="1" latinLnBrk="0" hangingPunct="1"/>
                      <a:r>
                        <a:rPr lang="en-GB" sz="1100" kern="1200" dirty="0">
                          <a:solidFill>
                            <a:schemeClr val="accent1">
                              <a:lumMod val="50000"/>
                            </a:schemeClr>
                          </a:solidFill>
                          <a:latin typeface="+mn-lt"/>
                          <a:ea typeface="+mn-ea"/>
                          <a:cs typeface="+mn-cs"/>
                        </a:rPr>
                        <a:t>Financial Reward</a:t>
                      </a:r>
                    </a:p>
                  </a:txBody>
                  <a:tcPr/>
                </a:tc>
                <a:extLst>
                  <a:ext uri="{0D108BD9-81ED-4DB2-BD59-A6C34878D82A}">
                    <a16:rowId xmlns:a16="http://schemas.microsoft.com/office/drawing/2014/main" xmlns="" val="2475266078"/>
                  </a:ext>
                </a:extLst>
              </a:tr>
              <a:tr h="541314">
                <a:tc>
                  <a:txBody>
                    <a:bodyPr/>
                    <a:lstStyle/>
                    <a:p>
                      <a:r>
                        <a:rPr lang="en-GB" sz="1100" b="1" dirty="0">
                          <a:solidFill>
                            <a:schemeClr val="accent1">
                              <a:lumMod val="50000"/>
                            </a:schemeClr>
                          </a:solidFill>
                        </a:rPr>
                        <a:t>Creating value from under-used resources and waste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We will create value from our underused land and other resources which we classify as waste. We will measure the monetary (£) value we create by implementing projects that improve the use of our existing assets, land or waste. </a:t>
                      </a:r>
                      <a:endParaRPr lang="en-GB" sz="1100" dirty="0">
                        <a:solidFill>
                          <a:srgbClr val="FF0000"/>
                        </a:solidFill>
                      </a:endParaRPr>
                    </a:p>
                  </a:txBody>
                  <a:tcPr/>
                </a:tc>
                <a:tc>
                  <a:txBody>
                    <a:bodyPr/>
                    <a:lstStyle/>
                    <a:p>
                      <a:r>
                        <a:rPr lang="en-GB" sz="1100" kern="1200" dirty="0">
                          <a:solidFill>
                            <a:schemeClr val="accent1">
                              <a:lumMod val="50000"/>
                            </a:schemeClr>
                          </a:solidFill>
                          <a:latin typeface="+mn-lt"/>
                          <a:ea typeface="+mn-ea"/>
                          <a:cs typeface="+mn-cs"/>
                        </a:rPr>
                        <a:t>Unknown </a:t>
                      </a:r>
                    </a:p>
                  </a:txBody>
                  <a:tcPr/>
                </a:tc>
                <a:tc>
                  <a:txBody>
                    <a:bodyPr/>
                    <a:lstStyle/>
                    <a:p>
                      <a:r>
                        <a:rPr lang="en-GB" sz="1100" kern="1200" dirty="0">
                          <a:solidFill>
                            <a:schemeClr val="accent1">
                              <a:lumMod val="50000"/>
                            </a:schemeClr>
                          </a:solidFill>
                          <a:latin typeface="+mn-lt"/>
                          <a:ea typeface="+mn-ea"/>
                          <a:cs typeface="+mn-cs"/>
                        </a:rPr>
                        <a:t>Unknown</a:t>
                      </a:r>
                    </a:p>
                  </a:txBody>
                  <a:tcPr/>
                </a:tc>
                <a:tc>
                  <a:txBody>
                    <a:bodyPr/>
                    <a:lstStyle/>
                    <a:p>
                      <a:r>
                        <a:rPr lang="en-GB" sz="1100" kern="1200" dirty="0">
                          <a:solidFill>
                            <a:schemeClr val="accent1">
                              <a:lumMod val="50000"/>
                            </a:schemeClr>
                          </a:solidFill>
                          <a:latin typeface="+mn-lt"/>
                          <a:ea typeface="+mn-ea"/>
                          <a:cs typeface="+mn-cs"/>
                        </a:rPr>
                        <a:t>Unknown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Reputational Incentive </a:t>
                      </a:r>
                    </a:p>
                    <a:p>
                      <a:endParaRPr lang="en-GB" sz="1100" kern="1200" dirty="0">
                        <a:solidFill>
                          <a:schemeClr val="accent1">
                            <a:lumMod val="50000"/>
                          </a:schemeClr>
                        </a:solidFill>
                        <a:latin typeface="+mn-lt"/>
                        <a:ea typeface="+mn-ea"/>
                        <a:cs typeface="+mn-cs"/>
                      </a:endParaRPr>
                    </a:p>
                  </a:txBody>
                  <a:tcPr/>
                </a:tc>
                <a:extLst>
                  <a:ext uri="{0D108BD9-81ED-4DB2-BD59-A6C34878D82A}">
                    <a16:rowId xmlns:a16="http://schemas.microsoft.com/office/drawing/2014/main" xmlns="" val="2453244658"/>
                  </a:ext>
                </a:extLst>
              </a:tr>
            </a:tbl>
          </a:graphicData>
        </a:graphic>
      </p:graphicFrame>
      <p:sp>
        <p:nvSpPr>
          <p:cNvPr id="10" name="Rectangle 9">
            <a:extLst>
              <a:ext uri="{FF2B5EF4-FFF2-40B4-BE49-F238E27FC236}">
                <a16:creationId xmlns:a16="http://schemas.microsoft.com/office/drawing/2014/main" xmlns="" id="{806073DB-E47F-4BD6-B7C1-847AE2F4D3C5}"/>
              </a:ext>
            </a:extLst>
          </p:cNvPr>
          <p:cNvSpPr/>
          <p:nvPr/>
        </p:nvSpPr>
        <p:spPr>
          <a:xfrm>
            <a:off x="0" y="0"/>
            <a:ext cx="12192000" cy="6858000"/>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xmlns="" id="{498464FA-BB6E-4A68-AE35-B52CAB07B156}"/>
              </a:ext>
            </a:extLst>
          </p:cNvPr>
          <p:cNvSpPr/>
          <p:nvPr/>
        </p:nvSpPr>
        <p:spPr>
          <a:xfrm>
            <a:off x="8242463" y="2405796"/>
            <a:ext cx="3154612" cy="667512"/>
          </a:xfrm>
          <a:prstGeom prst="roundRect">
            <a:avLst>
              <a:gd name="adj" fmla="val 16667"/>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14" name="TextBox 13">
            <a:extLst>
              <a:ext uri="{FF2B5EF4-FFF2-40B4-BE49-F238E27FC236}">
                <a16:creationId xmlns:a16="http://schemas.microsoft.com/office/drawing/2014/main" xmlns="" id="{70552B2A-FF22-4365-B6A6-15BDCBF0B391}"/>
              </a:ext>
            </a:extLst>
          </p:cNvPr>
          <p:cNvSpPr txBox="1"/>
          <p:nvPr/>
        </p:nvSpPr>
        <p:spPr>
          <a:xfrm>
            <a:off x="4334731" y="614236"/>
            <a:ext cx="2697960" cy="738664"/>
          </a:xfrm>
          <a:prstGeom prst="rect">
            <a:avLst/>
          </a:prstGeom>
          <a:noFill/>
        </p:spPr>
        <p:txBody>
          <a:bodyPr wrap="square" rtlCol="0">
            <a:spAutoFit/>
          </a:bodyPr>
          <a:lstStyle/>
          <a:p>
            <a:r>
              <a:rPr lang="en-GB" sz="1400" b="1" dirty="0">
                <a:solidFill>
                  <a:schemeClr val="accent4"/>
                </a:solidFill>
                <a:latin typeface="Aharoni" panose="02010803020104030203" pitchFamily="2" charset="-79"/>
                <a:cs typeface="Aharoni" panose="02010803020104030203" pitchFamily="2" charset="-79"/>
              </a:rPr>
              <a:t>WE WILL BE A GLOBAL BENCHMARK FOR OPENESS AND TRANSPARANCY </a:t>
            </a:r>
          </a:p>
        </p:txBody>
      </p:sp>
      <p:pic>
        <p:nvPicPr>
          <p:cNvPr id="20" name="Picture 19">
            <a:extLst>
              <a:ext uri="{FF2B5EF4-FFF2-40B4-BE49-F238E27FC236}">
                <a16:creationId xmlns:a16="http://schemas.microsoft.com/office/drawing/2014/main" xmlns="" id="{2699A0A2-1523-4B60-88B6-AEC2F9123BC0}"/>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978" r="5790"/>
          <a:stretch/>
        </p:blipFill>
        <p:spPr>
          <a:xfrm>
            <a:off x="662113" y="141587"/>
            <a:ext cx="3477909" cy="2086514"/>
          </a:xfrm>
          <a:prstGeom prst="rect">
            <a:avLst/>
          </a:prstGeom>
        </p:spPr>
      </p:pic>
    </p:spTree>
    <p:extLst>
      <p:ext uri="{BB962C8B-B14F-4D97-AF65-F5344CB8AC3E}">
        <p14:creationId xmlns:p14="http://schemas.microsoft.com/office/powerpoint/2010/main" xmlns="" val="2576715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1D34537D-5148-4541-A743-C997DFA6FE4A}"/>
              </a:ext>
            </a:extLst>
          </p:cNvPr>
          <p:cNvSpPr txBox="1"/>
          <p:nvPr/>
        </p:nvSpPr>
        <p:spPr>
          <a:xfrm>
            <a:off x="233503" y="149415"/>
            <a:ext cx="7553739" cy="584775"/>
          </a:xfrm>
          <a:prstGeom prst="rect">
            <a:avLst/>
          </a:prstGeom>
          <a:noFill/>
        </p:spPr>
        <p:txBody>
          <a:bodyPr wrap="square" rtlCol="0">
            <a:spAutoFit/>
          </a:bodyPr>
          <a:lstStyle/>
          <a:p>
            <a:r>
              <a:rPr lang="en-GB" sz="3200" b="1" dirty="0">
                <a:solidFill>
                  <a:schemeClr val="accent1">
                    <a:lumMod val="50000"/>
                  </a:schemeClr>
                </a:solidFill>
              </a:rPr>
              <a:t>What is the wholesale plan going to cost? </a:t>
            </a:r>
          </a:p>
        </p:txBody>
      </p:sp>
      <p:sp>
        <p:nvSpPr>
          <p:cNvPr id="10" name="Rectangle 9">
            <a:extLst>
              <a:ext uri="{FF2B5EF4-FFF2-40B4-BE49-F238E27FC236}">
                <a16:creationId xmlns:a16="http://schemas.microsoft.com/office/drawing/2014/main" xmlns="" id="{1BD6FB2A-AF83-4225-A907-12D44D84333F}"/>
              </a:ext>
            </a:extLst>
          </p:cNvPr>
          <p:cNvSpPr/>
          <p:nvPr/>
        </p:nvSpPr>
        <p:spPr>
          <a:xfrm>
            <a:off x="2600858" y="2751865"/>
            <a:ext cx="543339" cy="14312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xmlns="" id="{4C9B4C97-E907-4404-99F3-66E902785CA2}"/>
              </a:ext>
            </a:extLst>
          </p:cNvPr>
          <p:cNvSpPr/>
          <p:nvPr/>
        </p:nvSpPr>
        <p:spPr>
          <a:xfrm>
            <a:off x="3221310" y="2671607"/>
            <a:ext cx="543339" cy="15114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xmlns="" id="{7CB15BA0-14AF-470F-9EED-FC9256156D2D}"/>
              </a:ext>
            </a:extLst>
          </p:cNvPr>
          <p:cNvSpPr/>
          <p:nvPr/>
        </p:nvSpPr>
        <p:spPr>
          <a:xfrm>
            <a:off x="3850786" y="2616842"/>
            <a:ext cx="543339" cy="15662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xmlns="" id="{EB66DFE5-6FC9-4498-A3A5-57309C9D7BBB}"/>
              </a:ext>
            </a:extLst>
          </p:cNvPr>
          <p:cNvSpPr/>
          <p:nvPr/>
        </p:nvSpPr>
        <p:spPr>
          <a:xfrm>
            <a:off x="4493514" y="2525358"/>
            <a:ext cx="543339" cy="16577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xmlns="" id="{DEC3B273-E8AC-4593-8124-36C165AE4FC8}"/>
              </a:ext>
            </a:extLst>
          </p:cNvPr>
          <p:cNvSpPr/>
          <p:nvPr/>
        </p:nvSpPr>
        <p:spPr>
          <a:xfrm>
            <a:off x="5136242" y="2456401"/>
            <a:ext cx="543339" cy="17266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TextBox 19">
            <a:extLst>
              <a:ext uri="{FF2B5EF4-FFF2-40B4-BE49-F238E27FC236}">
                <a16:creationId xmlns:a16="http://schemas.microsoft.com/office/drawing/2014/main" xmlns="" id="{7DF503DF-462D-4489-848C-E140F8CF3201}"/>
              </a:ext>
            </a:extLst>
          </p:cNvPr>
          <p:cNvSpPr txBox="1"/>
          <p:nvPr/>
        </p:nvSpPr>
        <p:spPr>
          <a:xfrm>
            <a:off x="2572844" y="4183102"/>
            <a:ext cx="572260" cy="276999"/>
          </a:xfrm>
          <a:prstGeom prst="rect">
            <a:avLst/>
          </a:prstGeom>
          <a:noFill/>
        </p:spPr>
        <p:txBody>
          <a:bodyPr wrap="square" rtlCol="0">
            <a:spAutoFit/>
          </a:bodyPr>
          <a:lstStyle/>
          <a:p>
            <a:pPr algn="ctr"/>
            <a:r>
              <a:rPr lang="en-GB" sz="1200" b="1" dirty="0">
                <a:solidFill>
                  <a:schemeClr val="tx2"/>
                </a:solidFill>
              </a:rPr>
              <a:t>20/21</a:t>
            </a:r>
          </a:p>
        </p:txBody>
      </p:sp>
      <p:sp>
        <p:nvSpPr>
          <p:cNvPr id="21" name="TextBox 20">
            <a:extLst>
              <a:ext uri="{FF2B5EF4-FFF2-40B4-BE49-F238E27FC236}">
                <a16:creationId xmlns:a16="http://schemas.microsoft.com/office/drawing/2014/main" xmlns="" id="{DC9EB0DA-BE56-496C-893E-8FDF046F7B0C}"/>
              </a:ext>
            </a:extLst>
          </p:cNvPr>
          <p:cNvSpPr txBox="1"/>
          <p:nvPr/>
        </p:nvSpPr>
        <p:spPr>
          <a:xfrm>
            <a:off x="3194790" y="4189730"/>
            <a:ext cx="579792" cy="276999"/>
          </a:xfrm>
          <a:prstGeom prst="rect">
            <a:avLst/>
          </a:prstGeom>
          <a:noFill/>
        </p:spPr>
        <p:txBody>
          <a:bodyPr wrap="square" rtlCol="0">
            <a:spAutoFit/>
          </a:bodyPr>
          <a:lstStyle/>
          <a:p>
            <a:pPr algn="ctr"/>
            <a:r>
              <a:rPr lang="en-GB" sz="1200" b="1" dirty="0">
                <a:solidFill>
                  <a:schemeClr val="tx2"/>
                </a:solidFill>
              </a:rPr>
              <a:t>21/22</a:t>
            </a:r>
          </a:p>
        </p:txBody>
      </p:sp>
      <p:sp>
        <p:nvSpPr>
          <p:cNvPr id="22" name="TextBox 21">
            <a:extLst>
              <a:ext uri="{FF2B5EF4-FFF2-40B4-BE49-F238E27FC236}">
                <a16:creationId xmlns:a16="http://schemas.microsoft.com/office/drawing/2014/main" xmlns="" id="{04A26CA5-5E3D-43A5-A78E-77755D06E700}"/>
              </a:ext>
            </a:extLst>
          </p:cNvPr>
          <p:cNvSpPr txBox="1"/>
          <p:nvPr/>
        </p:nvSpPr>
        <p:spPr>
          <a:xfrm>
            <a:off x="3845049" y="4183106"/>
            <a:ext cx="585509" cy="276999"/>
          </a:xfrm>
          <a:prstGeom prst="rect">
            <a:avLst/>
          </a:prstGeom>
          <a:noFill/>
        </p:spPr>
        <p:txBody>
          <a:bodyPr wrap="square" rtlCol="0">
            <a:spAutoFit/>
          </a:bodyPr>
          <a:lstStyle/>
          <a:p>
            <a:pPr algn="ctr"/>
            <a:r>
              <a:rPr lang="en-GB" sz="1200" b="1" dirty="0">
                <a:solidFill>
                  <a:schemeClr val="tx2"/>
                </a:solidFill>
              </a:rPr>
              <a:t>22/23</a:t>
            </a:r>
          </a:p>
        </p:txBody>
      </p:sp>
      <p:sp>
        <p:nvSpPr>
          <p:cNvPr id="23" name="TextBox 22">
            <a:extLst>
              <a:ext uri="{FF2B5EF4-FFF2-40B4-BE49-F238E27FC236}">
                <a16:creationId xmlns:a16="http://schemas.microsoft.com/office/drawing/2014/main" xmlns="" id="{3273F5E3-869E-4196-88B1-7FB2153C46EF}"/>
              </a:ext>
            </a:extLst>
          </p:cNvPr>
          <p:cNvSpPr txBox="1"/>
          <p:nvPr/>
        </p:nvSpPr>
        <p:spPr>
          <a:xfrm>
            <a:off x="4466994" y="4189734"/>
            <a:ext cx="619549" cy="276999"/>
          </a:xfrm>
          <a:prstGeom prst="rect">
            <a:avLst/>
          </a:prstGeom>
          <a:noFill/>
        </p:spPr>
        <p:txBody>
          <a:bodyPr wrap="square" rtlCol="0">
            <a:spAutoFit/>
          </a:bodyPr>
          <a:lstStyle/>
          <a:p>
            <a:pPr algn="ctr"/>
            <a:r>
              <a:rPr lang="en-GB" sz="1200" b="1" dirty="0">
                <a:solidFill>
                  <a:schemeClr val="tx2"/>
                </a:solidFill>
              </a:rPr>
              <a:t>23/24</a:t>
            </a:r>
          </a:p>
        </p:txBody>
      </p:sp>
      <p:sp>
        <p:nvSpPr>
          <p:cNvPr id="24" name="TextBox 23">
            <a:extLst>
              <a:ext uri="{FF2B5EF4-FFF2-40B4-BE49-F238E27FC236}">
                <a16:creationId xmlns:a16="http://schemas.microsoft.com/office/drawing/2014/main" xmlns="" id="{9D518345-66FB-4387-8CB5-8EFBF6852133}"/>
              </a:ext>
            </a:extLst>
          </p:cNvPr>
          <p:cNvSpPr txBox="1"/>
          <p:nvPr/>
        </p:nvSpPr>
        <p:spPr>
          <a:xfrm>
            <a:off x="5119670" y="4183110"/>
            <a:ext cx="592134" cy="276999"/>
          </a:xfrm>
          <a:prstGeom prst="rect">
            <a:avLst/>
          </a:prstGeom>
          <a:noFill/>
        </p:spPr>
        <p:txBody>
          <a:bodyPr wrap="square" rtlCol="0">
            <a:spAutoFit/>
          </a:bodyPr>
          <a:lstStyle/>
          <a:p>
            <a:pPr algn="ctr"/>
            <a:r>
              <a:rPr lang="en-GB" sz="1200" b="1" dirty="0">
                <a:solidFill>
                  <a:schemeClr val="tx2"/>
                </a:solidFill>
              </a:rPr>
              <a:t>24/25</a:t>
            </a:r>
          </a:p>
        </p:txBody>
      </p:sp>
      <p:sp>
        <p:nvSpPr>
          <p:cNvPr id="28" name="Rectangle 27">
            <a:extLst>
              <a:ext uri="{FF2B5EF4-FFF2-40B4-BE49-F238E27FC236}">
                <a16:creationId xmlns:a16="http://schemas.microsoft.com/office/drawing/2014/main" xmlns="" id="{250BEB88-8703-4B23-AB93-35AD9E007FBE}"/>
              </a:ext>
            </a:extLst>
          </p:cNvPr>
          <p:cNvSpPr/>
          <p:nvPr/>
        </p:nvSpPr>
        <p:spPr>
          <a:xfrm>
            <a:off x="3221310" y="2559713"/>
            <a:ext cx="543339" cy="125889"/>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xmlns="" id="{2F54846A-774E-49D5-AE11-A38BE3CF49CE}"/>
              </a:ext>
            </a:extLst>
          </p:cNvPr>
          <p:cNvSpPr/>
          <p:nvPr/>
        </p:nvSpPr>
        <p:spPr>
          <a:xfrm>
            <a:off x="3850786" y="2506704"/>
            <a:ext cx="543339" cy="125889"/>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xmlns="" id="{BC02C2E9-7E3F-4E6D-AA77-9E3EE14695AF}"/>
              </a:ext>
            </a:extLst>
          </p:cNvPr>
          <p:cNvSpPr/>
          <p:nvPr/>
        </p:nvSpPr>
        <p:spPr>
          <a:xfrm>
            <a:off x="4486199" y="2433813"/>
            <a:ext cx="543339" cy="125889"/>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xmlns="" id="{97A90208-97DD-4B97-A587-0A41C62BBC13}"/>
              </a:ext>
            </a:extLst>
          </p:cNvPr>
          <p:cNvSpPr/>
          <p:nvPr/>
        </p:nvSpPr>
        <p:spPr>
          <a:xfrm>
            <a:off x="5136242" y="2345919"/>
            <a:ext cx="543339" cy="125889"/>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xmlns="" id="{1E9A4EE2-1D9D-465A-A6C1-EE9C310C5B2B}"/>
              </a:ext>
            </a:extLst>
          </p:cNvPr>
          <p:cNvSpPr/>
          <p:nvPr/>
        </p:nvSpPr>
        <p:spPr>
          <a:xfrm>
            <a:off x="3217080" y="2329408"/>
            <a:ext cx="543339" cy="2484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xmlns="" id="{A4244BD4-7044-467F-9174-713241096D4B}"/>
              </a:ext>
            </a:extLst>
          </p:cNvPr>
          <p:cNvSpPr/>
          <p:nvPr/>
        </p:nvSpPr>
        <p:spPr>
          <a:xfrm>
            <a:off x="2591767" y="2416798"/>
            <a:ext cx="543339" cy="254525"/>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xmlns="" id="{5E85AEF2-DD6B-4B51-9445-4E2F4D4D38E6}"/>
              </a:ext>
            </a:extLst>
          </p:cNvPr>
          <p:cNvSpPr/>
          <p:nvPr/>
        </p:nvSpPr>
        <p:spPr>
          <a:xfrm>
            <a:off x="2594234" y="2662098"/>
            <a:ext cx="550870" cy="103016"/>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xmlns="" id="{BF350097-CC3C-4190-BBF6-060D693EFC13}"/>
              </a:ext>
            </a:extLst>
          </p:cNvPr>
          <p:cNvSpPr txBox="1"/>
          <p:nvPr/>
        </p:nvSpPr>
        <p:spPr>
          <a:xfrm>
            <a:off x="2507212" y="2579159"/>
            <a:ext cx="664404" cy="276999"/>
          </a:xfrm>
          <a:prstGeom prst="rect">
            <a:avLst/>
          </a:prstGeom>
          <a:noFill/>
        </p:spPr>
        <p:txBody>
          <a:bodyPr wrap="square" rtlCol="0">
            <a:spAutoFit/>
          </a:bodyPr>
          <a:lstStyle/>
          <a:p>
            <a:pPr algn="ctr"/>
            <a:r>
              <a:rPr lang="en-GB" sz="1200" b="1" dirty="0">
                <a:solidFill>
                  <a:schemeClr val="bg1"/>
                </a:solidFill>
              </a:rPr>
              <a:t>1%</a:t>
            </a:r>
          </a:p>
        </p:txBody>
      </p:sp>
      <p:sp>
        <p:nvSpPr>
          <p:cNvPr id="48" name="Rectangle 47">
            <a:extLst>
              <a:ext uri="{FF2B5EF4-FFF2-40B4-BE49-F238E27FC236}">
                <a16:creationId xmlns:a16="http://schemas.microsoft.com/office/drawing/2014/main" xmlns="" id="{90CEDEDC-2AB9-4E6D-87E2-BF7DA50426C8}"/>
              </a:ext>
            </a:extLst>
          </p:cNvPr>
          <p:cNvSpPr/>
          <p:nvPr/>
        </p:nvSpPr>
        <p:spPr>
          <a:xfrm>
            <a:off x="6239797" y="2223566"/>
            <a:ext cx="543339" cy="29554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extBox 48">
            <a:extLst>
              <a:ext uri="{FF2B5EF4-FFF2-40B4-BE49-F238E27FC236}">
                <a16:creationId xmlns:a16="http://schemas.microsoft.com/office/drawing/2014/main" xmlns="" id="{5D663B53-E6C3-4661-B34E-246BD3A7B9A7}"/>
              </a:ext>
            </a:extLst>
          </p:cNvPr>
          <p:cNvSpPr txBox="1"/>
          <p:nvPr/>
        </p:nvSpPr>
        <p:spPr>
          <a:xfrm>
            <a:off x="6108980" y="1694445"/>
            <a:ext cx="1205947" cy="369332"/>
          </a:xfrm>
          <a:prstGeom prst="rect">
            <a:avLst/>
          </a:prstGeom>
          <a:noFill/>
        </p:spPr>
        <p:txBody>
          <a:bodyPr wrap="square" rtlCol="0">
            <a:spAutoFit/>
          </a:bodyPr>
          <a:lstStyle/>
          <a:p>
            <a:r>
              <a:rPr lang="en-GB" dirty="0">
                <a:solidFill>
                  <a:schemeClr val="accent1">
                    <a:lumMod val="50000"/>
                  </a:schemeClr>
                </a:solidFill>
              </a:rPr>
              <a:t>Key</a:t>
            </a:r>
          </a:p>
        </p:txBody>
      </p:sp>
      <p:cxnSp>
        <p:nvCxnSpPr>
          <p:cNvPr id="51" name="Straight Connector 50">
            <a:extLst>
              <a:ext uri="{FF2B5EF4-FFF2-40B4-BE49-F238E27FC236}">
                <a16:creationId xmlns:a16="http://schemas.microsoft.com/office/drawing/2014/main" xmlns="" id="{5EEB694F-6586-4E6C-87C5-4B15A7FBB774}"/>
              </a:ext>
            </a:extLst>
          </p:cNvPr>
          <p:cNvCxnSpPr>
            <a:cxnSpLocks/>
          </p:cNvCxnSpPr>
          <p:nvPr/>
        </p:nvCxnSpPr>
        <p:spPr>
          <a:xfrm>
            <a:off x="6108980" y="1668065"/>
            <a:ext cx="0" cy="2702553"/>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xmlns="" id="{B63968B8-1327-43DB-9BC9-E9B565BC0988}"/>
              </a:ext>
            </a:extLst>
          </p:cNvPr>
          <p:cNvSpPr txBox="1"/>
          <p:nvPr/>
        </p:nvSpPr>
        <p:spPr>
          <a:xfrm>
            <a:off x="6791537" y="2165922"/>
            <a:ext cx="4135543" cy="369332"/>
          </a:xfrm>
          <a:prstGeom prst="rect">
            <a:avLst/>
          </a:prstGeom>
          <a:noFill/>
        </p:spPr>
        <p:txBody>
          <a:bodyPr wrap="square" rtlCol="0">
            <a:spAutoFit/>
          </a:bodyPr>
          <a:lstStyle/>
          <a:p>
            <a:r>
              <a:rPr lang="en-GB" dirty="0">
                <a:solidFill>
                  <a:schemeClr val="accent1">
                    <a:lumMod val="50000"/>
                  </a:schemeClr>
                </a:solidFill>
              </a:rPr>
              <a:t>Inflation – predicted to be 2% per year </a:t>
            </a:r>
          </a:p>
        </p:txBody>
      </p:sp>
      <p:sp>
        <p:nvSpPr>
          <p:cNvPr id="55" name="Rectangle 54">
            <a:extLst>
              <a:ext uri="{FF2B5EF4-FFF2-40B4-BE49-F238E27FC236}">
                <a16:creationId xmlns:a16="http://schemas.microsoft.com/office/drawing/2014/main" xmlns="" id="{226D8734-B51B-4F85-AA4A-62EA13EEBA5A}"/>
              </a:ext>
            </a:extLst>
          </p:cNvPr>
          <p:cNvSpPr/>
          <p:nvPr/>
        </p:nvSpPr>
        <p:spPr>
          <a:xfrm>
            <a:off x="6246425" y="2587998"/>
            <a:ext cx="543339" cy="295543"/>
          </a:xfrm>
          <a:prstGeom prst="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TextBox 55">
            <a:extLst>
              <a:ext uri="{FF2B5EF4-FFF2-40B4-BE49-F238E27FC236}">
                <a16:creationId xmlns:a16="http://schemas.microsoft.com/office/drawing/2014/main" xmlns="" id="{2F74BD47-0C94-4085-9F8E-D7E38A0E7EAB}"/>
              </a:ext>
            </a:extLst>
          </p:cNvPr>
          <p:cNvSpPr txBox="1"/>
          <p:nvPr/>
        </p:nvSpPr>
        <p:spPr>
          <a:xfrm>
            <a:off x="6798165" y="2517102"/>
            <a:ext cx="3863739" cy="369332"/>
          </a:xfrm>
          <a:prstGeom prst="rect">
            <a:avLst/>
          </a:prstGeom>
          <a:noFill/>
        </p:spPr>
        <p:txBody>
          <a:bodyPr wrap="square" rtlCol="0">
            <a:spAutoFit/>
          </a:bodyPr>
          <a:lstStyle/>
          <a:p>
            <a:r>
              <a:rPr lang="en-GB" dirty="0">
                <a:solidFill>
                  <a:schemeClr val="accent1">
                    <a:lumMod val="50000"/>
                  </a:schemeClr>
                </a:solidFill>
              </a:rPr>
              <a:t>Improvements – 1% per year</a:t>
            </a:r>
          </a:p>
        </p:txBody>
      </p:sp>
      <p:sp>
        <p:nvSpPr>
          <p:cNvPr id="57" name="Rectangle 56">
            <a:extLst>
              <a:ext uri="{FF2B5EF4-FFF2-40B4-BE49-F238E27FC236}">
                <a16:creationId xmlns:a16="http://schemas.microsoft.com/office/drawing/2014/main" xmlns="" id="{A6EC0BD0-FEA4-4450-BA6D-347C6B903F49}"/>
              </a:ext>
            </a:extLst>
          </p:cNvPr>
          <p:cNvSpPr/>
          <p:nvPr/>
        </p:nvSpPr>
        <p:spPr>
          <a:xfrm>
            <a:off x="6239801" y="2952431"/>
            <a:ext cx="543339" cy="29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extBox 57">
            <a:extLst>
              <a:ext uri="{FF2B5EF4-FFF2-40B4-BE49-F238E27FC236}">
                <a16:creationId xmlns:a16="http://schemas.microsoft.com/office/drawing/2014/main" xmlns="" id="{B2889C90-8CA6-40F6-AE5D-80122B8CF6D9}"/>
              </a:ext>
            </a:extLst>
          </p:cNvPr>
          <p:cNvSpPr txBox="1"/>
          <p:nvPr/>
        </p:nvSpPr>
        <p:spPr>
          <a:xfrm>
            <a:off x="6789764" y="2902095"/>
            <a:ext cx="3478098" cy="369332"/>
          </a:xfrm>
          <a:prstGeom prst="rect">
            <a:avLst/>
          </a:prstGeom>
          <a:noFill/>
        </p:spPr>
        <p:txBody>
          <a:bodyPr wrap="square" rtlCol="0">
            <a:spAutoFit/>
          </a:bodyPr>
          <a:lstStyle/>
          <a:p>
            <a:r>
              <a:rPr lang="en-GB" dirty="0">
                <a:solidFill>
                  <a:schemeClr val="accent1">
                    <a:lumMod val="50000"/>
                  </a:schemeClr>
                </a:solidFill>
              </a:rPr>
              <a:t>Ongoing Service Delivery </a:t>
            </a:r>
          </a:p>
        </p:txBody>
      </p:sp>
      <p:sp>
        <p:nvSpPr>
          <p:cNvPr id="59" name="TextBox 58">
            <a:extLst>
              <a:ext uri="{FF2B5EF4-FFF2-40B4-BE49-F238E27FC236}">
                <a16:creationId xmlns:a16="http://schemas.microsoft.com/office/drawing/2014/main" xmlns="" id="{F8E333FA-9530-4A8D-964F-A04C9C825C29}"/>
              </a:ext>
            </a:extLst>
          </p:cNvPr>
          <p:cNvSpPr txBox="1"/>
          <p:nvPr/>
        </p:nvSpPr>
        <p:spPr>
          <a:xfrm>
            <a:off x="6287360" y="3467482"/>
            <a:ext cx="5307232" cy="954107"/>
          </a:xfrm>
          <a:prstGeom prst="rect">
            <a:avLst/>
          </a:prstGeom>
          <a:noFill/>
        </p:spPr>
        <p:txBody>
          <a:bodyPr wrap="square" rtlCol="0">
            <a:spAutoFit/>
          </a:bodyPr>
          <a:lstStyle/>
          <a:p>
            <a:r>
              <a:rPr lang="en-GB" sz="1400" i="1" dirty="0">
                <a:solidFill>
                  <a:schemeClr val="accent1">
                    <a:lumMod val="50000"/>
                  </a:schemeClr>
                </a:solidFill>
              </a:rPr>
              <a:t>*Inflation is out of the control of Yorkshire Water</a:t>
            </a:r>
          </a:p>
          <a:p>
            <a:endParaRPr lang="en-GB" sz="1400" i="1" dirty="0">
              <a:solidFill>
                <a:schemeClr val="accent1">
                  <a:lumMod val="50000"/>
                </a:schemeClr>
              </a:solidFill>
            </a:endParaRPr>
          </a:p>
          <a:p>
            <a:r>
              <a:rPr lang="en-GB" sz="1400" i="1" dirty="0">
                <a:solidFill>
                  <a:schemeClr val="accent1">
                    <a:lumMod val="50000"/>
                  </a:schemeClr>
                </a:solidFill>
              </a:rPr>
              <a:t>NB: Yorkshire Water is still in the process of investment planning so the bill impact may stay the same, go up slightly or reduce slightly  </a:t>
            </a:r>
          </a:p>
        </p:txBody>
      </p:sp>
      <p:sp>
        <p:nvSpPr>
          <p:cNvPr id="3" name="TextBox 2">
            <a:extLst>
              <a:ext uri="{FF2B5EF4-FFF2-40B4-BE49-F238E27FC236}">
                <a16:creationId xmlns:a16="http://schemas.microsoft.com/office/drawing/2014/main" xmlns="" id="{8EB0C901-E84B-4D00-885D-764398E58E35}"/>
              </a:ext>
            </a:extLst>
          </p:cNvPr>
          <p:cNvSpPr txBox="1"/>
          <p:nvPr/>
        </p:nvSpPr>
        <p:spPr>
          <a:xfrm>
            <a:off x="1388176" y="5134022"/>
            <a:ext cx="10789920" cy="954107"/>
          </a:xfrm>
          <a:prstGeom prst="rect">
            <a:avLst/>
          </a:prstGeom>
          <a:noFill/>
        </p:spPr>
        <p:txBody>
          <a:bodyPr wrap="square" rtlCol="0">
            <a:spAutoFit/>
          </a:bodyPr>
          <a:lstStyle>
            <a:defPPr>
              <a:defRPr lang="en-US"/>
            </a:defPPr>
            <a:lvl1pPr algn="ctr">
              <a:defRPr sz="1600" b="1">
                <a:solidFill>
                  <a:schemeClr val="accent1">
                    <a:lumMod val="50000"/>
                  </a:schemeClr>
                </a:solidFill>
              </a:defRPr>
            </a:lvl1pPr>
          </a:lstStyle>
          <a:p>
            <a:pPr algn="l"/>
            <a:r>
              <a:rPr lang="en-GB" sz="1400" b="0" dirty="0"/>
              <a:t>Bills include: </a:t>
            </a:r>
          </a:p>
          <a:p>
            <a:pPr marL="285750" indent="-285750" algn="l">
              <a:buFont typeface="Arial" panose="020B0604020202020204" pitchFamily="34" charset="0"/>
              <a:buChar char="•"/>
            </a:pPr>
            <a:r>
              <a:rPr lang="en-GB" sz="1400" b="0" dirty="0"/>
              <a:t>meeting our statutory obligations to make significant environmental improvements as set out by the Environment Agency </a:t>
            </a:r>
          </a:p>
          <a:p>
            <a:pPr marL="285750" indent="-285750" algn="l">
              <a:buFont typeface="Arial" panose="020B0604020202020204" pitchFamily="34" charset="0"/>
              <a:buChar char="•"/>
            </a:pPr>
            <a:r>
              <a:rPr lang="en-GB" sz="1400" b="0" dirty="0"/>
              <a:t>significant improvements in leakage, pollution and sewer flooding performance </a:t>
            </a:r>
          </a:p>
          <a:p>
            <a:pPr marL="285750" indent="-285750" algn="l">
              <a:buFont typeface="Arial" panose="020B0604020202020204" pitchFamily="34" charset="0"/>
              <a:buChar char="•"/>
            </a:pPr>
            <a:r>
              <a:rPr lang="en-GB" sz="1400" b="0" dirty="0"/>
              <a:t>incentive payment back to YW for improved performance as agreed with customers in 2014, this is approximately £4 per year</a:t>
            </a:r>
          </a:p>
        </p:txBody>
      </p:sp>
      <p:sp>
        <p:nvSpPr>
          <p:cNvPr id="53" name="Rectangle 52">
            <a:extLst>
              <a:ext uri="{FF2B5EF4-FFF2-40B4-BE49-F238E27FC236}">
                <a16:creationId xmlns:a16="http://schemas.microsoft.com/office/drawing/2014/main" xmlns="" id="{EF6B3E46-E5BC-4D03-9EC0-C94268D7ED63}"/>
              </a:ext>
            </a:extLst>
          </p:cNvPr>
          <p:cNvSpPr/>
          <p:nvPr/>
        </p:nvSpPr>
        <p:spPr>
          <a:xfrm>
            <a:off x="3861637" y="2268615"/>
            <a:ext cx="543339" cy="2484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a:extLst>
              <a:ext uri="{FF2B5EF4-FFF2-40B4-BE49-F238E27FC236}">
                <a16:creationId xmlns:a16="http://schemas.microsoft.com/office/drawing/2014/main" xmlns="" id="{B24BB777-F6F7-47AD-B1CF-D919BFE2CEFF}"/>
              </a:ext>
            </a:extLst>
          </p:cNvPr>
          <p:cNvSpPr txBox="1"/>
          <p:nvPr/>
        </p:nvSpPr>
        <p:spPr>
          <a:xfrm>
            <a:off x="2532906" y="2392307"/>
            <a:ext cx="664404" cy="276999"/>
          </a:xfrm>
          <a:prstGeom prst="rect">
            <a:avLst/>
          </a:prstGeom>
          <a:noFill/>
        </p:spPr>
        <p:txBody>
          <a:bodyPr wrap="square" rtlCol="0">
            <a:spAutoFit/>
          </a:bodyPr>
          <a:lstStyle/>
          <a:p>
            <a:pPr algn="ctr"/>
            <a:r>
              <a:rPr lang="en-GB" sz="1200" b="1" dirty="0">
                <a:solidFill>
                  <a:schemeClr val="bg1"/>
                </a:solidFill>
              </a:rPr>
              <a:t>2%</a:t>
            </a:r>
          </a:p>
        </p:txBody>
      </p:sp>
      <p:sp>
        <p:nvSpPr>
          <p:cNvPr id="64" name="TextBox 63">
            <a:extLst>
              <a:ext uri="{FF2B5EF4-FFF2-40B4-BE49-F238E27FC236}">
                <a16:creationId xmlns:a16="http://schemas.microsoft.com/office/drawing/2014/main" xmlns="" id="{1E17F3FA-6730-4E77-95C7-272D86AAC3E3}"/>
              </a:ext>
            </a:extLst>
          </p:cNvPr>
          <p:cNvSpPr txBox="1"/>
          <p:nvPr/>
        </p:nvSpPr>
        <p:spPr>
          <a:xfrm>
            <a:off x="3170132" y="2333308"/>
            <a:ext cx="664404" cy="276999"/>
          </a:xfrm>
          <a:prstGeom prst="rect">
            <a:avLst/>
          </a:prstGeom>
          <a:noFill/>
        </p:spPr>
        <p:txBody>
          <a:bodyPr wrap="square" rtlCol="0">
            <a:spAutoFit/>
          </a:bodyPr>
          <a:lstStyle/>
          <a:p>
            <a:pPr algn="ctr"/>
            <a:r>
              <a:rPr lang="en-GB" sz="1200" b="1" dirty="0">
                <a:solidFill>
                  <a:schemeClr val="bg1"/>
                </a:solidFill>
              </a:rPr>
              <a:t>2%</a:t>
            </a:r>
          </a:p>
        </p:txBody>
      </p:sp>
      <p:sp>
        <p:nvSpPr>
          <p:cNvPr id="65" name="TextBox 64">
            <a:extLst>
              <a:ext uri="{FF2B5EF4-FFF2-40B4-BE49-F238E27FC236}">
                <a16:creationId xmlns:a16="http://schemas.microsoft.com/office/drawing/2014/main" xmlns="" id="{E2519AD1-E3C6-4147-9AF5-1C02D293C52C}"/>
              </a:ext>
            </a:extLst>
          </p:cNvPr>
          <p:cNvSpPr txBox="1"/>
          <p:nvPr/>
        </p:nvSpPr>
        <p:spPr>
          <a:xfrm>
            <a:off x="3787914" y="2248359"/>
            <a:ext cx="664404" cy="276999"/>
          </a:xfrm>
          <a:prstGeom prst="rect">
            <a:avLst/>
          </a:prstGeom>
          <a:noFill/>
        </p:spPr>
        <p:txBody>
          <a:bodyPr wrap="square" rtlCol="0">
            <a:spAutoFit/>
          </a:bodyPr>
          <a:lstStyle/>
          <a:p>
            <a:pPr algn="ctr"/>
            <a:r>
              <a:rPr lang="en-GB" sz="1200" b="1" dirty="0">
                <a:solidFill>
                  <a:schemeClr val="bg1"/>
                </a:solidFill>
              </a:rPr>
              <a:t>2%</a:t>
            </a:r>
          </a:p>
        </p:txBody>
      </p:sp>
      <p:sp>
        <p:nvSpPr>
          <p:cNvPr id="67" name="Rectangle 66">
            <a:extLst>
              <a:ext uri="{FF2B5EF4-FFF2-40B4-BE49-F238E27FC236}">
                <a16:creationId xmlns:a16="http://schemas.microsoft.com/office/drawing/2014/main" xmlns="" id="{C303B120-E7D3-40BF-836B-45D4F9D6F52E}"/>
              </a:ext>
            </a:extLst>
          </p:cNvPr>
          <p:cNvSpPr/>
          <p:nvPr/>
        </p:nvSpPr>
        <p:spPr>
          <a:xfrm>
            <a:off x="4486888" y="2183666"/>
            <a:ext cx="543339" cy="2484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xmlns="" id="{E9DB59D3-4CFB-4868-95D8-70333AE3F4F3}"/>
              </a:ext>
            </a:extLst>
          </p:cNvPr>
          <p:cNvSpPr txBox="1"/>
          <p:nvPr/>
        </p:nvSpPr>
        <p:spPr>
          <a:xfrm>
            <a:off x="4413165" y="2163410"/>
            <a:ext cx="664404" cy="276999"/>
          </a:xfrm>
          <a:prstGeom prst="rect">
            <a:avLst/>
          </a:prstGeom>
          <a:noFill/>
        </p:spPr>
        <p:txBody>
          <a:bodyPr wrap="square" rtlCol="0">
            <a:spAutoFit/>
          </a:bodyPr>
          <a:lstStyle/>
          <a:p>
            <a:pPr algn="ctr"/>
            <a:r>
              <a:rPr lang="en-GB" sz="1200" b="1" dirty="0">
                <a:solidFill>
                  <a:schemeClr val="bg1"/>
                </a:solidFill>
              </a:rPr>
              <a:t>2%</a:t>
            </a:r>
          </a:p>
        </p:txBody>
      </p:sp>
      <p:sp>
        <p:nvSpPr>
          <p:cNvPr id="69" name="Rectangle 68">
            <a:extLst>
              <a:ext uri="{FF2B5EF4-FFF2-40B4-BE49-F238E27FC236}">
                <a16:creationId xmlns:a16="http://schemas.microsoft.com/office/drawing/2014/main" xmlns="" id="{86DF6A11-C076-4A77-BB93-405B6527E6B3}"/>
              </a:ext>
            </a:extLst>
          </p:cNvPr>
          <p:cNvSpPr/>
          <p:nvPr/>
        </p:nvSpPr>
        <p:spPr>
          <a:xfrm>
            <a:off x="5138520" y="2098717"/>
            <a:ext cx="543339" cy="24848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extBox 69">
            <a:extLst>
              <a:ext uri="{FF2B5EF4-FFF2-40B4-BE49-F238E27FC236}">
                <a16:creationId xmlns:a16="http://schemas.microsoft.com/office/drawing/2014/main" xmlns="" id="{8920A7AB-5AF8-41C5-8A6B-5DD23D44B03B}"/>
              </a:ext>
            </a:extLst>
          </p:cNvPr>
          <p:cNvSpPr txBox="1"/>
          <p:nvPr/>
        </p:nvSpPr>
        <p:spPr>
          <a:xfrm>
            <a:off x="5064797" y="2078461"/>
            <a:ext cx="664404" cy="276999"/>
          </a:xfrm>
          <a:prstGeom prst="rect">
            <a:avLst/>
          </a:prstGeom>
          <a:noFill/>
        </p:spPr>
        <p:txBody>
          <a:bodyPr wrap="square" rtlCol="0">
            <a:spAutoFit/>
          </a:bodyPr>
          <a:lstStyle/>
          <a:p>
            <a:pPr algn="ctr"/>
            <a:r>
              <a:rPr lang="en-GB" sz="1200" b="1" dirty="0">
                <a:solidFill>
                  <a:schemeClr val="bg1"/>
                </a:solidFill>
              </a:rPr>
              <a:t>2%</a:t>
            </a:r>
          </a:p>
        </p:txBody>
      </p:sp>
      <p:sp>
        <p:nvSpPr>
          <p:cNvPr id="71" name="TextBox 70">
            <a:extLst>
              <a:ext uri="{FF2B5EF4-FFF2-40B4-BE49-F238E27FC236}">
                <a16:creationId xmlns:a16="http://schemas.microsoft.com/office/drawing/2014/main" xmlns="" id="{D26CEB0D-4C0E-47AD-9F1C-FBC777788FF9}"/>
              </a:ext>
            </a:extLst>
          </p:cNvPr>
          <p:cNvSpPr txBox="1"/>
          <p:nvPr/>
        </p:nvSpPr>
        <p:spPr>
          <a:xfrm>
            <a:off x="3160447" y="2494093"/>
            <a:ext cx="664404" cy="276999"/>
          </a:xfrm>
          <a:prstGeom prst="rect">
            <a:avLst/>
          </a:prstGeom>
          <a:noFill/>
        </p:spPr>
        <p:txBody>
          <a:bodyPr wrap="square" rtlCol="0">
            <a:spAutoFit/>
          </a:bodyPr>
          <a:lstStyle/>
          <a:p>
            <a:pPr algn="ctr"/>
            <a:r>
              <a:rPr lang="en-GB" sz="1200" b="1" dirty="0">
                <a:solidFill>
                  <a:schemeClr val="bg1"/>
                </a:solidFill>
              </a:rPr>
              <a:t>1%</a:t>
            </a:r>
          </a:p>
        </p:txBody>
      </p:sp>
      <p:sp>
        <p:nvSpPr>
          <p:cNvPr id="72" name="TextBox 71">
            <a:extLst>
              <a:ext uri="{FF2B5EF4-FFF2-40B4-BE49-F238E27FC236}">
                <a16:creationId xmlns:a16="http://schemas.microsoft.com/office/drawing/2014/main" xmlns="" id="{1FAE4A16-0C00-4C52-A2E5-E665AC5428D8}"/>
              </a:ext>
            </a:extLst>
          </p:cNvPr>
          <p:cNvSpPr txBox="1"/>
          <p:nvPr/>
        </p:nvSpPr>
        <p:spPr>
          <a:xfrm>
            <a:off x="3814960" y="2436988"/>
            <a:ext cx="664404" cy="276999"/>
          </a:xfrm>
          <a:prstGeom prst="rect">
            <a:avLst/>
          </a:prstGeom>
          <a:noFill/>
        </p:spPr>
        <p:txBody>
          <a:bodyPr wrap="square" rtlCol="0">
            <a:spAutoFit/>
          </a:bodyPr>
          <a:lstStyle/>
          <a:p>
            <a:pPr algn="ctr"/>
            <a:r>
              <a:rPr lang="en-GB" sz="1200" b="1" dirty="0">
                <a:solidFill>
                  <a:schemeClr val="bg1"/>
                </a:solidFill>
              </a:rPr>
              <a:t>1%</a:t>
            </a:r>
          </a:p>
        </p:txBody>
      </p:sp>
      <p:sp>
        <p:nvSpPr>
          <p:cNvPr id="73" name="TextBox 72">
            <a:extLst>
              <a:ext uri="{FF2B5EF4-FFF2-40B4-BE49-F238E27FC236}">
                <a16:creationId xmlns:a16="http://schemas.microsoft.com/office/drawing/2014/main" xmlns="" id="{97C8B933-2DC8-4D27-BA19-555C1D849C0B}"/>
              </a:ext>
            </a:extLst>
          </p:cNvPr>
          <p:cNvSpPr txBox="1"/>
          <p:nvPr/>
        </p:nvSpPr>
        <p:spPr>
          <a:xfrm>
            <a:off x="4424922" y="2360610"/>
            <a:ext cx="664404" cy="276999"/>
          </a:xfrm>
          <a:prstGeom prst="rect">
            <a:avLst/>
          </a:prstGeom>
          <a:noFill/>
        </p:spPr>
        <p:txBody>
          <a:bodyPr wrap="square" rtlCol="0">
            <a:spAutoFit/>
          </a:bodyPr>
          <a:lstStyle/>
          <a:p>
            <a:pPr algn="ctr"/>
            <a:r>
              <a:rPr lang="en-GB" sz="1200" b="1" dirty="0">
                <a:solidFill>
                  <a:schemeClr val="bg1"/>
                </a:solidFill>
              </a:rPr>
              <a:t>1%</a:t>
            </a:r>
          </a:p>
        </p:txBody>
      </p:sp>
      <p:sp>
        <p:nvSpPr>
          <p:cNvPr id="74" name="TextBox 73">
            <a:extLst>
              <a:ext uri="{FF2B5EF4-FFF2-40B4-BE49-F238E27FC236}">
                <a16:creationId xmlns:a16="http://schemas.microsoft.com/office/drawing/2014/main" xmlns="" id="{04B4A930-077C-4530-9846-0C4A9A789E20}"/>
              </a:ext>
            </a:extLst>
          </p:cNvPr>
          <p:cNvSpPr txBox="1"/>
          <p:nvPr/>
        </p:nvSpPr>
        <p:spPr>
          <a:xfrm>
            <a:off x="5071425" y="2275135"/>
            <a:ext cx="664404" cy="276999"/>
          </a:xfrm>
          <a:prstGeom prst="rect">
            <a:avLst/>
          </a:prstGeom>
          <a:noFill/>
        </p:spPr>
        <p:txBody>
          <a:bodyPr wrap="square" rtlCol="0">
            <a:spAutoFit/>
          </a:bodyPr>
          <a:lstStyle/>
          <a:p>
            <a:pPr algn="ctr"/>
            <a:r>
              <a:rPr lang="en-GB" sz="1200" b="1" dirty="0">
                <a:solidFill>
                  <a:schemeClr val="bg1"/>
                </a:solidFill>
              </a:rPr>
              <a:t>1%</a:t>
            </a:r>
          </a:p>
        </p:txBody>
      </p:sp>
      <p:sp>
        <p:nvSpPr>
          <p:cNvPr id="46" name="TextBox 45">
            <a:extLst>
              <a:ext uri="{FF2B5EF4-FFF2-40B4-BE49-F238E27FC236}">
                <a16:creationId xmlns:a16="http://schemas.microsoft.com/office/drawing/2014/main" xmlns="" id="{72D3D0C4-0C15-4EFD-A47F-1629CE135045}"/>
              </a:ext>
            </a:extLst>
          </p:cNvPr>
          <p:cNvSpPr txBox="1"/>
          <p:nvPr/>
        </p:nvSpPr>
        <p:spPr>
          <a:xfrm>
            <a:off x="2549362" y="2141375"/>
            <a:ext cx="664404" cy="276999"/>
          </a:xfrm>
          <a:prstGeom prst="rect">
            <a:avLst/>
          </a:prstGeom>
          <a:noFill/>
        </p:spPr>
        <p:txBody>
          <a:bodyPr wrap="square" rtlCol="0">
            <a:spAutoFit/>
          </a:bodyPr>
          <a:lstStyle/>
          <a:p>
            <a:pPr algn="ctr"/>
            <a:r>
              <a:rPr lang="en-GB" sz="1200" b="1" dirty="0">
                <a:solidFill>
                  <a:srgbClr val="002060"/>
                </a:solidFill>
              </a:rPr>
              <a:t>3%</a:t>
            </a:r>
          </a:p>
        </p:txBody>
      </p:sp>
      <p:sp>
        <p:nvSpPr>
          <p:cNvPr id="47" name="TextBox 46">
            <a:extLst>
              <a:ext uri="{FF2B5EF4-FFF2-40B4-BE49-F238E27FC236}">
                <a16:creationId xmlns:a16="http://schemas.microsoft.com/office/drawing/2014/main" xmlns="" id="{30E6EF77-B4F0-4DE8-A0D0-03F292F311A1}"/>
              </a:ext>
            </a:extLst>
          </p:cNvPr>
          <p:cNvSpPr txBox="1"/>
          <p:nvPr/>
        </p:nvSpPr>
        <p:spPr>
          <a:xfrm>
            <a:off x="3168638" y="2056309"/>
            <a:ext cx="664404" cy="276999"/>
          </a:xfrm>
          <a:prstGeom prst="rect">
            <a:avLst/>
          </a:prstGeom>
          <a:noFill/>
        </p:spPr>
        <p:txBody>
          <a:bodyPr wrap="square" rtlCol="0">
            <a:spAutoFit/>
          </a:bodyPr>
          <a:lstStyle/>
          <a:p>
            <a:pPr algn="ctr"/>
            <a:r>
              <a:rPr lang="en-GB" sz="1200" b="1" dirty="0">
                <a:solidFill>
                  <a:srgbClr val="002060"/>
                </a:solidFill>
              </a:rPr>
              <a:t>3%</a:t>
            </a:r>
          </a:p>
        </p:txBody>
      </p:sp>
      <p:sp>
        <p:nvSpPr>
          <p:cNvPr id="50" name="TextBox 49">
            <a:extLst>
              <a:ext uri="{FF2B5EF4-FFF2-40B4-BE49-F238E27FC236}">
                <a16:creationId xmlns:a16="http://schemas.microsoft.com/office/drawing/2014/main" xmlns="" id="{3C5F76E2-9D76-4008-8C2A-AC45D7D5DC7A}"/>
              </a:ext>
            </a:extLst>
          </p:cNvPr>
          <p:cNvSpPr txBox="1"/>
          <p:nvPr/>
        </p:nvSpPr>
        <p:spPr>
          <a:xfrm>
            <a:off x="3805454" y="1990662"/>
            <a:ext cx="664404" cy="276999"/>
          </a:xfrm>
          <a:prstGeom prst="rect">
            <a:avLst/>
          </a:prstGeom>
          <a:noFill/>
        </p:spPr>
        <p:txBody>
          <a:bodyPr wrap="square" rtlCol="0">
            <a:spAutoFit/>
          </a:bodyPr>
          <a:lstStyle/>
          <a:p>
            <a:pPr algn="ctr"/>
            <a:r>
              <a:rPr lang="en-GB" sz="1200" b="1" dirty="0">
                <a:solidFill>
                  <a:srgbClr val="002060"/>
                </a:solidFill>
              </a:rPr>
              <a:t>3%</a:t>
            </a:r>
          </a:p>
        </p:txBody>
      </p:sp>
      <p:sp>
        <p:nvSpPr>
          <p:cNvPr id="52" name="TextBox 51">
            <a:extLst>
              <a:ext uri="{FF2B5EF4-FFF2-40B4-BE49-F238E27FC236}">
                <a16:creationId xmlns:a16="http://schemas.microsoft.com/office/drawing/2014/main" xmlns="" id="{F0FBF1E3-71A2-4522-AEA0-02198729DB7A}"/>
              </a:ext>
            </a:extLst>
          </p:cNvPr>
          <p:cNvSpPr txBox="1"/>
          <p:nvPr/>
        </p:nvSpPr>
        <p:spPr>
          <a:xfrm>
            <a:off x="4415443" y="1913724"/>
            <a:ext cx="664404" cy="276999"/>
          </a:xfrm>
          <a:prstGeom prst="rect">
            <a:avLst/>
          </a:prstGeom>
          <a:noFill/>
        </p:spPr>
        <p:txBody>
          <a:bodyPr wrap="square" rtlCol="0">
            <a:spAutoFit/>
          </a:bodyPr>
          <a:lstStyle/>
          <a:p>
            <a:pPr algn="ctr"/>
            <a:r>
              <a:rPr lang="en-GB" sz="1200" b="1" dirty="0">
                <a:solidFill>
                  <a:srgbClr val="002060"/>
                </a:solidFill>
              </a:rPr>
              <a:t>3%</a:t>
            </a:r>
          </a:p>
        </p:txBody>
      </p:sp>
      <p:sp>
        <p:nvSpPr>
          <p:cNvPr id="60" name="TextBox 59">
            <a:extLst>
              <a:ext uri="{FF2B5EF4-FFF2-40B4-BE49-F238E27FC236}">
                <a16:creationId xmlns:a16="http://schemas.microsoft.com/office/drawing/2014/main" xmlns="" id="{C466EE87-A26E-4CBC-888F-589637A7308A}"/>
              </a:ext>
            </a:extLst>
          </p:cNvPr>
          <p:cNvSpPr txBox="1"/>
          <p:nvPr/>
        </p:nvSpPr>
        <p:spPr>
          <a:xfrm>
            <a:off x="5088766" y="1864702"/>
            <a:ext cx="664404" cy="276999"/>
          </a:xfrm>
          <a:prstGeom prst="rect">
            <a:avLst/>
          </a:prstGeom>
          <a:noFill/>
        </p:spPr>
        <p:txBody>
          <a:bodyPr wrap="square" rtlCol="0">
            <a:spAutoFit/>
          </a:bodyPr>
          <a:lstStyle/>
          <a:p>
            <a:pPr algn="ctr"/>
            <a:r>
              <a:rPr lang="en-GB" sz="1200" b="1" dirty="0">
                <a:solidFill>
                  <a:srgbClr val="002060"/>
                </a:solidFill>
              </a:rPr>
              <a:t>3%</a:t>
            </a:r>
          </a:p>
        </p:txBody>
      </p:sp>
    </p:spTree>
    <p:extLst>
      <p:ext uri="{BB962C8B-B14F-4D97-AF65-F5344CB8AC3E}">
        <p14:creationId xmlns:p14="http://schemas.microsoft.com/office/powerpoint/2010/main" xmlns="" val="144922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4234CA14-EC27-46F2-93E8-B0CB10E67E76}"/>
              </a:ext>
            </a:extLst>
          </p:cNvPr>
          <p:cNvSpPr txBox="1"/>
          <p:nvPr/>
        </p:nvSpPr>
        <p:spPr>
          <a:xfrm>
            <a:off x="397565" y="198782"/>
            <a:ext cx="11675165" cy="3293209"/>
          </a:xfrm>
          <a:prstGeom prst="rect">
            <a:avLst/>
          </a:prstGeom>
          <a:noFill/>
        </p:spPr>
        <p:txBody>
          <a:bodyPr wrap="square" rtlCol="0">
            <a:spAutoFit/>
          </a:bodyPr>
          <a:lstStyle/>
          <a:p>
            <a:r>
              <a:rPr lang="en-GB" b="1" dirty="0">
                <a:solidFill>
                  <a:schemeClr val="accent1">
                    <a:lumMod val="50000"/>
                  </a:schemeClr>
                </a:solidFill>
              </a:rPr>
              <a:t>The focus of our plan is </a:t>
            </a:r>
            <a:r>
              <a:rPr lang="en-GB" sz="2800" b="1" dirty="0">
                <a:solidFill>
                  <a:schemeClr val="accent1">
                    <a:lumMod val="50000"/>
                  </a:schemeClr>
                </a:solidFill>
              </a:rPr>
              <a:t>Big Goals and Big Improvements!</a:t>
            </a:r>
            <a:r>
              <a:rPr lang="en-GB" b="1" dirty="0">
                <a:solidFill>
                  <a:schemeClr val="accent1">
                    <a:lumMod val="50000"/>
                  </a:schemeClr>
                </a:solidFill>
              </a:rPr>
              <a:t> </a:t>
            </a:r>
          </a:p>
          <a:p>
            <a:endParaRPr lang="en-GB" dirty="0">
              <a:solidFill>
                <a:schemeClr val="accent1">
                  <a:lumMod val="50000"/>
                </a:schemeClr>
              </a:solidFill>
            </a:endParaRPr>
          </a:p>
          <a:p>
            <a:r>
              <a:rPr lang="en-GB" dirty="0">
                <a:solidFill>
                  <a:schemeClr val="accent1">
                    <a:lumMod val="50000"/>
                  </a:schemeClr>
                </a:solidFill>
              </a:rPr>
              <a:t>In summary, here are some of the </a:t>
            </a:r>
            <a:r>
              <a:rPr lang="en-GB" b="1" dirty="0">
                <a:solidFill>
                  <a:schemeClr val="accent1">
                    <a:lumMod val="50000"/>
                  </a:schemeClr>
                </a:solidFill>
              </a:rPr>
              <a:t>Big Improvements</a:t>
            </a:r>
            <a:r>
              <a:rPr lang="en-GB" dirty="0">
                <a:solidFill>
                  <a:schemeClr val="accent1">
                    <a:lumMod val="50000"/>
                  </a:schemeClr>
                </a:solidFill>
              </a:rPr>
              <a:t> our plan will deliver from 2020-2025: </a:t>
            </a:r>
          </a:p>
          <a:p>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25</a:t>
            </a:r>
            <a:r>
              <a:rPr lang="en-GB" dirty="0" smtClean="0">
                <a:solidFill>
                  <a:schemeClr val="accent1">
                    <a:lumMod val="50000"/>
                  </a:schemeClr>
                </a:solidFill>
              </a:rPr>
              <a:t>% </a:t>
            </a:r>
            <a:r>
              <a:rPr lang="en-GB" dirty="0">
                <a:solidFill>
                  <a:schemeClr val="accent1">
                    <a:lumMod val="50000"/>
                  </a:schemeClr>
                </a:solidFill>
              </a:rPr>
              <a:t>reduction in leakage </a:t>
            </a:r>
          </a:p>
          <a:p>
            <a:pPr marL="285750" indent="-285750">
              <a:buFont typeface="Arial" panose="020B0604020202020204" pitchFamily="34" charset="0"/>
              <a:buChar char="•"/>
            </a:pPr>
            <a:r>
              <a:rPr lang="en-GB" dirty="0">
                <a:solidFill>
                  <a:schemeClr val="accent1">
                    <a:lumMod val="50000"/>
                  </a:schemeClr>
                </a:solidFill>
              </a:rPr>
              <a:t>10% reduction in pollution incidents </a:t>
            </a:r>
          </a:p>
          <a:p>
            <a:pPr marL="285750" indent="-285750">
              <a:buFont typeface="Arial" panose="020B0604020202020204" pitchFamily="34" charset="0"/>
              <a:buChar char="•"/>
            </a:pPr>
            <a:r>
              <a:rPr lang="en-GB" dirty="0">
                <a:solidFill>
                  <a:schemeClr val="accent1">
                    <a:lumMod val="50000"/>
                  </a:schemeClr>
                </a:solidFill>
              </a:rPr>
              <a:t>41% reduction in internal sewer flooding </a:t>
            </a:r>
          </a:p>
          <a:p>
            <a:pPr marL="285750" indent="-285750">
              <a:buFont typeface="Arial" panose="020B0604020202020204" pitchFamily="34" charset="0"/>
              <a:buChar char="•"/>
            </a:pPr>
            <a:r>
              <a:rPr lang="en-GB" dirty="0">
                <a:solidFill>
                  <a:schemeClr val="accent1">
                    <a:lumMod val="50000"/>
                  </a:schemeClr>
                </a:solidFill>
              </a:rPr>
              <a:t>£754 million spend on river water quality improvements </a:t>
            </a:r>
          </a:p>
          <a:p>
            <a:pPr marL="285750" indent="-285750">
              <a:buFont typeface="Arial" panose="020B0604020202020204" pitchFamily="34" charset="0"/>
              <a:buChar char="•"/>
            </a:pPr>
            <a:r>
              <a:rPr lang="en-GB" dirty="0">
                <a:solidFill>
                  <a:schemeClr val="accent1">
                    <a:lumMod val="50000"/>
                  </a:schemeClr>
                </a:solidFill>
              </a:rPr>
              <a:t>A promise to reduce our own drinking water use and industry usage by 5% by recycling water harvesting rainwater</a:t>
            </a:r>
          </a:p>
          <a:p>
            <a:pPr marL="285750" indent="-285750">
              <a:buFont typeface="Arial" panose="020B0604020202020204" pitchFamily="34" charset="0"/>
              <a:buChar char="•"/>
            </a:pPr>
            <a:r>
              <a:rPr lang="en-GB" dirty="0">
                <a:solidFill>
                  <a:schemeClr val="accent1">
                    <a:lumMod val="50000"/>
                  </a:schemeClr>
                </a:solidFill>
              </a:rPr>
              <a:t>A promise to plant 1 million trees to improve our land, our water, Yorkshire’s air quality and to reduce our carbon emissions and the risk of flooding </a:t>
            </a:r>
          </a:p>
        </p:txBody>
      </p:sp>
      <p:sp>
        <p:nvSpPr>
          <p:cNvPr id="5" name="Right Brace 4">
            <a:extLst>
              <a:ext uri="{FF2B5EF4-FFF2-40B4-BE49-F238E27FC236}">
                <a16:creationId xmlns:a16="http://schemas.microsoft.com/office/drawing/2014/main" xmlns="" id="{F05FECBF-44A5-4C57-B0ED-47C7366CB8ED}"/>
              </a:ext>
            </a:extLst>
          </p:cNvPr>
          <p:cNvSpPr/>
          <p:nvPr/>
        </p:nvSpPr>
        <p:spPr>
          <a:xfrm>
            <a:off x="4717774" y="1431235"/>
            <a:ext cx="410817" cy="8746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accent1">
                  <a:lumMod val="50000"/>
                </a:schemeClr>
              </a:solidFill>
            </a:endParaRPr>
          </a:p>
        </p:txBody>
      </p:sp>
      <p:sp>
        <p:nvSpPr>
          <p:cNvPr id="6" name="TextBox 5">
            <a:extLst>
              <a:ext uri="{FF2B5EF4-FFF2-40B4-BE49-F238E27FC236}">
                <a16:creationId xmlns:a16="http://schemas.microsoft.com/office/drawing/2014/main" xmlns="" id="{B9049C2E-A78E-421A-848B-CF5BD51C3996}"/>
              </a:ext>
            </a:extLst>
          </p:cNvPr>
          <p:cNvSpPr txBox="1"/>
          <p:nvPr/>
        </p:nvSpPr>
        <p:spPr>
          <a:xfrm>
            <a:off x="5128591" y="1545390"/>
            <a:ext cx="3909391" cy="646331"/>
          </a:xfrm>
          <a:prstGeom prst="rect">
            <a:avLst/>
          </a:prstGeom>
          <a:noFill/>
        </p:spPr>
        <p:txBody>
          <a:bodyPr wrap="square" rtlCol="0">
            <a:spAutoFit/>
          </a:bodyPr>
          <a:lstStyle/>
          <a:p>
            <a:r>
              <a:rPr lang="en-GB" dirty="0">
                <a:solidFill>
                  <a:schemeClr val="accent1">
                    <a:lumMod val="50000"/>
                  </a:schemeClr>
                </a:solidFill>
              </a:rPr>
              <a:t>Making us one of the leading water &amp; sewage companies in the UK</a:t>
            </a:r>
          </a:p>
        </p:txBody>
      </p:sp>
    </p:spTree>
    <p:extLst>
      <p:ext uri="{BB962C8B-B14F-4D97-AF65-F5344CB8AC3E}">
        <p14:creationId xmlns:p14="http://schemas.microsoft.com/office/powerpoint/2010/main" xmlns="" val="105738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32B0FF99-0946-424D-A1EB-9353D004B87A}"/>
              </a:ext>
            </a:extLst>
          </p:cNvPr>
          <p:cNvPicPr>
            <a:picLocks noChangeAspect="1"/>
          </p:cNvPicPr>
          <p:nvPr/>
        </p:nvPicPr>
        <p:blipFill rotWithShape="1">
          <a:blip r:embed="rId2" cstate="print"/>
          <a:srcRect b="7246"/>
          <a:stretch/>
        </p:blipFill>
        <p:spPr>
          <a:xfrm>
            <a:off x="275171" y="2141035"/>
            <a:ext cx="4406283" cy="2211509"/>
          </a:xfrm>
          <a:prstGeom prst="rect">
            <a:avLst/>
          </a:prstGeom>
        </p:spPr>
      </p:pic>
      <p:sp>
        <p:nvSpPr>
          <p:cNvPr id="6" name="TextBox 5">
            <a:extLst>
              <a:ext uri="{FF2B5EF4-FFF2-40B4-BE49-F238E27FC236}">
                <a16:creationId xmlns:a16="http://schemas.microsoft.com/office/drawing/2014/main" xmlns="" id="{1254454A-5AA3-464D-8FB2-746DAB04E6A3}"/>
              </a:ext>
            </a:extLst>
          </p:cNvPr>
          <p:cNvSpPr txBox="1"/>
          <p:nvPr/>
        </p:nvSpPr>
        <p:spPr>
          <a:xfrm>
            <a:off x="5029200" y="103705"/>
            <a:ext cx="6980831" cy="6740307"/>
          </a:xfrm>
          <a:prstGeom prst="rect">
            <a:avLst/>
          </a:prstGeom>
          <a:noFill/>
        </p:spPr>
        <p:txBody>
          <a:bodyPr wrap="square" rtlCol="0">
            <a:spAutoFit/>
          </a:bodyPr>
          <a:lstStyle/>
          <a:p>
            <a:r>
              <a:rPr lang="en-GB" sz="2400" dirty="0">
                <a:solidFill>
                  <a:srgbClr val="002060"/>
                </a:solidFill>
              </a:rPr>
              <a:t>We, Yorkshire Water must </a:t>
            </a:r>
            <a:r>
              <a:rPr lang="en-GB" sz="2400" b="1" dirty="0">
                <a:solidFill>
                  <a:srgbClr val="002060"/>
                </a:solidFill>
              </a:rPr>
              <a:t>submit a plan </a:t>
            </a:r>
            <a:r>
              <a:rPr lang="en-GB" sz="2400" dirty="0">
                <a:solidFill>
                  <a:srgbClr val="002060"/>
                </a:solidFill>
              </a:rPr>
              <a:t>to </a:t>
            </a:r>
            <a:r>
              <a:rPr lang="en-GB" sz="2400" dirty="0" err="1">
                <a:solidFill>
                  <a:srgbClr val="002060"/>
                </a:solidFill>
              </a:rPr>
              <a:t>Ofwat</a:t>
            </a:r>
            <a:r>
              <a:rPr lang="en-GB" sz="2400" dirty="0">
                <a:solidFill>
                  <a:srgbClr val="002060"/>
                </a:solidFill>
              </a:rPr>
              <a:t>, the water regulator, in September this year. </a:t>
            </a:r>
          </a:p>
          <a:p>
            <a:endParaRPr lang="en-GB" sz="1600" dirty="0">
              <a:solidFill>
                <a:srgbClr val="002060"/>
              </a:solidFill>
            </a:endParaRPr>
          </a:p>
          <a:p>
            <a:r>
              <a:rPr lang="en-GB" sz="2400" dirty="0">
                <a:solidFill>
                  <a:srgbClr val="002060"/>
                </a:solidFill>
              </a:rPr>
              <a:t>This plan </a:t>
            </a:r>
            <a:r>
              <a:rPr lang="en-GB" sz="2400" b="1" dirty="0">
                <a:solidFill>
                  <a:srgbClr val="002060"/>
                </a:solidFill>
              </a:rPr>
              <a:t>outlines what goals and commitments</a:t>
            </a:r>
            <a:r>
              <a:rPr lang="en-GB" sz="2400" dirty="0">
                <a:solidFill>
                  <a:srgbClr val="002060"/>
                </a:solidFill>
              </a:rPr>
              <a:t> our customers have told us they want from their </a:t>
            </a:r>
            <a:r>
              <a:rPr lang="en-GB" sz="2400" b="1" dirty="0">
                <a:solidFill>
                  <a:srgbClr val="002060"/>
                </a:solidFill>
              </a:rPr>
              <a:t>wholesale</a:t>
            </a:r>
            <a:r>
              <a:rPr lang="en-GB" sz="2400" dirty="0">
                <a:solidFill>
                  <a:srgbClr val="002060"/>
                </a:solidFill>
              </a:rPr>
              <a:t> services for the years 2020-2025.  </a:t>
            </a:r>
          </a:p>
          <a:p>
            <a:endParaRPr lang="en-GB" sz="1600" dirty="0">
              <a:solidFill>
                <a:srgbClr val="002060"/>
              </a:solidFill>
            </a:endParaRPr>
          </a:p>
          <a:p>
            <a:r>
              <a:rPr lang="en-GB" sz="2400" dirty="0">
                <a:solidFill>
                  <a:srgbClr val="002060"/>
                </a:solidFill>
              </a:rPr>
              <a:t>We have </a:t>
            </a:r>
            <a:r>
              <a:rPr lang="en-GB" sz="2400" b="1" dirty="0">
                <a:solidFill>
                  <a:srgbClr val="002060"/>
                </a:solidFill>
              </a:rPr>
              <a:t>engaged with almost 30,000 </a:t>
            </a:r>
            <a:r>
              <a:rPr lang="en-GB" sz="2400" dirty="0">
                <a:solidFill>
                  <a:srgbClr val="002060"/>
                </a:solidFill>
              </a:rPr>
              <a:t>household and business customers in the development of this plan, we are confident that </a:t>
            </a:r>
            <a:r>
              <a:rPr lang="en-GB" sz="2400" b="1" dirty="0">
                <a:solidFill>
                  <a:srgbClr val="002060"/>
                </a:solidFill>
              </a:rPr>
              <a:t>we have listened </a:t>
            </a:r>
            <a:r>
              <a:rPr lang="en-GB" sz="2400" dirty="0">
                <a:solidFill>
                  <a:srgbClr val="002060"/>
                </a:solidFill>
              </a:rPr>
              <a:t>to our diverse range of customers and created a plan customers want and need. </a:t>
            </a:r>
          </a:p>
          <a:p>
            <a:endParaRPr lang="en-GB" sz="1600" dirty="0">
              <a:solidFill>
                <a:srgbClr val="002060"/>
              </a:solidFill>
            </a:endParaRPr>
          </a:p>
          <a:p>
            <a:r>
              <a:rPr lang="en-GB" sz="2400" dirty="0">
                <a:solidFill>
                  <a:srgbClr val="002060"/>
                </a:solidFill>
              </a:rPr>
              <a:t>We must </a:t>
            </a:r>
            <a:r>
              <a:rPr lang="en-GB" sz="2400" b="1" dirty="0">
                <a:solidFill>
                  <a:srgbClr val="002060"/>
                </a:solidFill>
              </a:rPr>
              <a:t>consult with our customers and stakeholders on our final plan</a:t>
            </a:r>
            <a:r>
              <a:rPr lang="en-GB" sz="2400" dirty="0">
                <a:solidFill>
                  <a:srgbClr val="002060"/>
                </a:solidFill>
              </a:rPr>
              <a:t> to ensure you are happy with the content and the direction of the business for the five year period, and more importantly, you are happy with the cost of delivering this wholesale service to you.</a:t>
            </a:r>
          </a:p>
        </p:txBody>
      </p:sp>
    </p:spTree>
    <p:extLst>
      <p:ext uri="{BB962C8B-B14F-4D97-AF65-F5344CB8AC3E}">
        <p14:creationId xmlns:p14="http://schemas.microsoft.com/office/powerpoint/2010/main" xmlns="" val="2950855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D4BDD74B-3C98-4B72-80A4-FF8DD160F7AE}"/>
              </a:ext>
            </a:extLst>
          </p:cNvPr>
          <p:cNvSpPr txBox="1"/>
          <p:nvPr/>
        </p:nvSpPr>
        <p:spPr>
          <a:xfrm>
            <a:off x="397565" y="198782"/>
            <a:ext cx="11675165" cy="523220"/>
          </a:xfrm>
          <a:prstGeom prst="rect">
            <a:avLst/>
          </a:prstGeom>
          <a:noFill/>
        </p:spPr>
        <p:txBody>
          <a:bodyPr wrap="square" rtlCol="0">
            <a:spAutoFit/>
          </a:bodyPr>
          <a:lstStyle/>
          <a:p>
            <a:r>
              <a:rPr lang="en-GB" sz="2800" b="1" dirty="0">
                <a:solidFill>
                  <a:schemeClr val="accent1">
                    <a:lumMod val="50000"/>
                  </a:schemeClr>
                </a:solidFill>
              </a:rPr>
              <a:t>The impact of the Environment Agency’s plans on our costs: </a:t>
            </a:r>
            <a:endParaRPr lang="en-GB" sz="2800" dirty="0">
              <a:solidFill>
                <a:schemeClr val="accent1">
                  <a:lumMod val="50000"/>
                </a:schemeClr>
              </a:solidFill>
            </a:endParaRPr>
          </a:p>
        </p:txBody>
      </p:sp>
      <p:sp>
        <p:nvSpPr>
          <p:cNvPr id="7" name="TextBox 6">
            <a:extLst>
              <a:ext uri="{FF2B5EF4-FFF2-40B4-BE49-F238E27FC236}">
                <a16:creationId xmlns:a16="http://schemas.microsoft.com/office/drawing/2014/main" xmlns="" id="{974D2004-B484-47D7-9C81-7C342E6F528B}"/>
              </a:ext>
            </a:extLst>
          </p:cNvPr>
          <p:cNvSpPr txBox="1"/>
          <p:nvPr/>
        </p:nvSpPr>
        <p:spPr>
          <a:xfrm>
            <a:off x="463824" y="795134"/>
            <a:ext cx="11277601" cy="923330"/>
          </a:xfrm>
          <a:prstGeom prst="rect">
            <a:avLst/>
          </a:prstGeom>
          <a:noFill/>
        </p:spPr>
        <p:txBody>
          <a:bodyPr wrap="square" rtlCol="0">
            <a:spAutoFit/>
          </a:bodyPr>
          <a:lstStyle/>
          <a:p>
            <a:pPr>
              <a:lnSpc>
                <a:spcPct val="150000"/>
              </a:lnSpc>
            </a:pPr>
            <a:r>
              <a:rPr lang="en-GB" dirty="0">
                <a:solidFill>
                  <a:schemeClr val="tx2"/>
                </a:solidFill>
              </a:rPr>
              <a:t>We must follow our statutory obligations and a change to these has been recently introduced by the Environment Agency, this change is called – Water Industry National Environmental Programme (WINEP).</a:t>
            </a:r>
          </a:p>
        </p:txBody>
      </p:sp>
      <p:sp>
        <p:nvSpPr>
          <p:cNvPr id="8" name="TextBox 7">
            <a:extLst>
              <a:ext uri="{FF2B5EF4-FFF2-40B4-BE49-F238E27FC236}">
                <a16:creationId xmlns:a16="http://schemas.microsoft.com/office/drawing/2014/main" xmlns="" id="{8283A4E1-0788-4864-B395-6887F52100D7}"/>
              </a:ext>
            </a:extLst>
          </p:cNvPr>
          <p:cNvSpPr txBox="1"/>
          <p:nvPr/>
        </p:nvSpPr>
        <p:spPr>
          <a:xfrm>
            <a:off x="397565" y="1771472"/>
            <a:ext cx="11237844" cy="4062651"/>
          </a:xfrm>
          <a:prstGeom prst="rect">
            <a:avLst/>
          </a:prstGeom>
          <a:noFill/>
        </p:spPr>
        <p:txBody>
          <a:bodyPr wrap="square" rtlCol="0">
            <a:spAutoFit/>
          </a:bodyPr>
          <a:lstStyle/>
          <a:p>
            <a:pPr>
              <a:lnSpc>
                <a:spcPct val="150000"/>
              </a:lnSpc>
            </a:pPr>
            <a:r>
              <a:rPr lang="en-GB" dirty="0">
                <a:solidFill>
                  <a:schemeClr val="tx2"/>
                </a:solidFill>
              </a:rPr>
              <a:t>The WINEP obligation includes multiple drivers, but it is dominated by Phosphorus removal from waste water at sewage treatment works to improve river water quality. Whilst Phosphorus provides essential nutrients which are good for river water, too much can lead to significant algae growth which removes oxygen from river water affecting the plants and wildlife that live there. We currently meet standards set out by the EA, however, the new WINEP requirements poses an additional £754 million to the company over and above our current spend on WINEP (£283 million) between 2020-2025. This investment will improve the quality of 768 kilometres of river water in Yorkshire.  </a:t>
            </a:r>
          </a:p>
          <a:p>
            <a:pPr>
              <a:lnSpc>
                <a:spcPct val="150000"/>
              </a:lnSpc>
            </a:pPr>
            <a:endParaRPr lang="en-GB" sz="1000" dirty="0">
              <a:solidFill>
                <a:schemeClr val="tx2"/>
              </a:solidFill>
            </a:endParaRPr>
          </a:p>
          <a:p>
            <a:pPr>
              <a:lnSpc>
                <a:spcPct val="150000"/>
              </a:lnSpc>
            </a:pPr>
            <a:r>
              <a:rPr lang="en-GB" dirty="0">
                <a:solidFill>
                  <a:schemeClr val="tx2"/>
                </a:solidFill>
              </a:rPr>
              <a:t>WINEP has meant an increase to your bill of approximately 5% by 2025. Whilst we must abide by our obligations, we are interested to learn how supportive or unsupportive you would have been of our plan </a:t>
            </a:r>
            <a:r>
              <a:rPr lang="en-GB" b="1" dirty="0">
                <a:solidFill>
                  <a:schemeClr val="tx2"/>
                </a:solidFill>
              </a:rPr>
              <a:t>without </a:t>
            </a:r>
            <a:r>
              <a:rPr lang="en-GB" dirty="0">
                <a:solidFill>
                  <a:schemeClr val="tx2"/>
                </a:solidFill>
              </a:rPr>
              <a:t>the inclusion of WINEP, this would have included a reduction in your bill (excluding inflation). </a:t>
            </a:r>
          </a:p>
        </p:txBody>
      </p:sp>
    </p:spTree>
    <p:extLst>
      <p:ext uri="{BB962C8B-B14F-4D97-AF65-F5344CB8AC3E}">
        <p14:creationId xmlns:p14="http://schemas.microsoft.com/office/powerpoint/2010/main" xmlns="" val="291451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xmlns="" id="{2EBB8845-ADED-4F6F-9AFD-ED7EA68C55FD}"/>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r="6384"/>
          <a:stretch/>
        </p:blipFill>
        <p:spPr>
          <a:xfrm>
            <a:off x="689811" y="1329161"/>
            <a:ext cx="2047494" cy="1228360"/>
          </a:xfrm>
          <a:prstGeom prst="rect">
            <a:avLst/>
          </a:prstGeom>
        </p:spPr>
      </p:pic>
      <p:pic>
        <p:nvPicPr>
          <p:cNvPr id="4" name="Picture 3">
            <a:extLst>
              <a:ext uri="{FF2B5EF4-FFF2-40B4-BE49-F238E27FC236}">
                <a16:creationId xmlns:a16="http://schemas.microsoft.com/office/drawing/2014/main" xmlns="" id="{D793270C-8FCF-4A7C-A40B-F70049E9D33D}"/>
              </a:ext>
            </a:extLst>
          </p:cNvPr>
          <p:cNvPicPr>
            <a:picLocks noChangeAspect="1"/>
          </p:cNvPicPr>
          <p:nvPr/>
        </p:nvPicPr>
        <p:blipFill rotWithShape="1">
          <a:blip r:embed="rId3" cstate="print"/>
          <a:srcRect t="11557" b="6388"/>
          <a:stretch/>
        </p:blipFill>
        <p:spPr>
          <a:xfrm>
            <a:off x="485385" y="117933"/>
            <a:ext cx="4864194" cy="1403869"/>
          </a:xfrm>
          <a:prstGeom prst="rect">
            <a:avLst/>
          </a:prstGeom>
        </p:spPr>
      </p:pic>
      <p:sp>
        <p:nvSpPr>
          <p:cNvPr id="2" name="Rectangle 1">
            <a:extLst>
              <a:ext uri="{FF2B5EF4-FFF2-40B4-BE49-F238E27FC236}">
                <a16:creationId xmlns:a16="http://schemas.microsoft.com/office/drawing/2014/main" xmlns="" id="{E3C08401-7BA7-47DF-B066-07C5F6DE7ADD}"/>
              </a:ext>
            </a:extLst>
          </p:cNvPr>
          <p:cNvSpPr/>
          <p:nvPr/>
        </p:nvSpPr>
        <p:spPr>
          <a:xfrm>
            <a:off x="5522769" y="417143"/>
            <a:ext cx="6096000" cy="707886"/>
          </a:xfrm>
          <a:prstGeom prst="rect">
            <a:avLst/>
          </a:prstGeom>
        </p:spPr>
        <p:txBody>
          <a:bodyPr>
            <a:spAutoFit/>
          </a:bodyPr>
          <a:lstStyle/>
          <a:p>
            <a:r>
              <a:rPr lang="en-GB" sz="2000" b="1" dirty="0">
                <a:solidFill>
                  <a:schemeClr val="tx2"/>
                </a:solidFill>
              </a:rPr>
              <a:t>Our customers have told us that these 5 Big Goals are important to them so we’ve built our plan around these</a:t>
            </a:r>
          </a:p>
        </p:txBody>
      </p:sp>
      <p:pic>
        <p:nvPicPr>
          <p:cNvPr id="19" name="Picture 18">
            <a:extLst>
              <a:ext uri="{FF2B5EF4-FFF2-40B4-BE49-F238E27FC236}">
                <a16:creationId xmlns:a16="http://schemas.microsoft.com/office/drawing/2014/main" xmlns="" id="{D2A3C9B4-333B-47ED-856C-F08B51907746}"/>
              </a:ext>
            </a:extLst>
          </p:cNvPr>
          <p:cNvPicPr>
            <a:picLocks noChangeAspect="1"/>
          </p:cNvPicPr>
          <p:nvPr/>
        </p:nvPicPr>
        <p:blipFill rotWithShape="1">
          <a:blip r:embed="rId4" cstate="print">
            <a:extLst>
              <a:ext uri="{28A0092B-C50C-407E-A947-70E740481C1C}">
                <a14:useLocalDpi xmlns:a14="http://schemas.microsoft.com/office/drawing/2010/main" xmlns="" val="0"/>
              </a:ext>
            </a:extLst>
          </a:blip>
          <a:srcRect l="6384" t="11765" r="6384"/>
          <a:stretch/>
        </p:blipFill>
        <p:spPr>
          <a:xfrm>
            <a:off x="509097" y="4453880"/>
            <a:ext cx="2282530" cy="1208254"/>
          </a:xfrm>
          <a:prstGeom prst="rect">
            <a:avLst/>
          </a:prstGeom>
        </p:spPr>
      </p:pic>
      <p:pic>
        <p:nvPicPr>
          <p:cNvPr id="20" name="Picture 19">
            <a:extLst>
              <a:ext uri="{FF2B5EF4-FFF2-40B4-BE49-F238E27FC236}">
                <a16:creationId xmlns:a16="http://schemas.microsoft.com/office/drawing/2014/main" xmlns="" id="{C2734D69-94D8-4EA1-AC03-4D2581904459}"/>
              </a:ext>
            </a:extLst>
          </p:cNvPr>
          <p:cNvPicPr>
            <a:picLocks noChangeAspect="1"/>
          </p:cNvPicPr>
          <p:nvPr/>
        </p:nvPicPr>
        <p:blipFill rotWithShape="1">
          <a:blip r:embed="rId5" cstate="print">
            <a:extLst>
              <a:ext uri="{28A0092B-C50C-407E-A947-70E740481C1C}">
                <a14:useLocalDpi xmlns:a14="http://schemas.microsoft.com/office/drawing/2010/main" xmlns="" val="0"/>
              </a:ext>
            </a:extLst>
          </a:blip>
          <a:srcRect l="6978" r="5790"/>
          <a:stretch/>
        </p:blipFill>
        <p:spPr>
          <a:xfrm>
            <a:off x="247543" y="5364308"/>
            <a:ext cx="2489762" cy="1493692"/>
          </a:xfrm>
          <a:prstGeom prst="rect">
            <a:avLst/>
          </a:prstGeom>
        </p:spPr>
      </p:pic>
      <p:sp>
        <p:nvSpPr>
          <p:cNvPr id="21" name="TextBox 20">
            <a:extLst>
              <a:ext uri="{FF2B5EF4-FFF2-40B4-BE49-F238E27FC236}">
                <a16:creationId xmlns:a16="http://schemas.microsoft.com/office/drawing/2014/main" xmlns="" id="{9978968D-36F8-4F58-9DA5-ECC29737B643}"/>
              </a:ext>
            </a:extLst>
          </p:cNvPr>
          <p:cNvSpPr txBox="1"/>
          <p:nvPr/>
        </p:nvSpPr>
        <p:spPr>
          <a:xfrm>
            <a:off x="2892569" y="1757968"/>
            <a:ext cx="8827179" cy="523220"/>
          </a:xfrm>
          <a:prstGeom prst="rect">
            <a:avLst/>
          </a:prstGeom>
          <a:noFill/>
        </p:spPr>
        <p:txBody>
          <a:bodyPr wrap="square" rtlCol="0">
            <a:spAutoFit/>
          </a:bodyPr>
          <a:lstStyle/>
          <a:p>
            <a:r>
              <a:rPr lang="en-GB" sz="1400" b="1" dirty="0">
                <a:solidFill>
                  <a:schemeClr val="accent4"/>
                </a:solidFill>
                <a:latin typeface="Aharoni" panose="02010803020104030203" pitchFamily="2" charset="-79"/>
                <a:cs typeface="Aharoni" panose="02010803020104030203" pitchFamily="2" charset="-79"/>
              </a:rPr>
              <a:t>WE WILL DEVELOP THE DEEPEST POSSIBLE UNDERSTANDING OF OUR CUSTOMERS’ NEEDS AND WANTS AND ENSURE THAT WE DEVELOP A SERVICE TAILORED AND PERSONALISED TO MEET THOSE NEEDS</a:t>
            </a:r>
          </a:p>
        </p:txBody>
      </p:sp>
      <p:pic>
        <p:nvPicPr>
          <p:cNvPr id="22" name="Picture 21">
            <a:extLst>
              <a:ext uri="{FF2B5EF4-FFF2-40B4-BE49-F238E27FC236}">
                <a16:creationId xmlns:a16="http://schemas.microsoft.com/office/drawing/2014/main" xmlns="" id="{0F315927-1704-4FE3-A6F0-C0E1D88DE4AC}"/>
              </a:ext>
            </a:extLst>
          </p:cNvPr>
          <p:cNvPicPr>
            <a:picLocks noChangeAspect="1"/>
          </p:cNvPicPr>
          <p:nvPr/>
        </p:nvPicPr>
        <p:blipFill rotWithShape="1">
          <a:blip r:embed="rId6" cstate="print">
            <a:extLst>
              <a:ext uri="{28A0092B-C50C-407E-A947-70E740481C1C}">
                <a14:useLocalDpi xmlns:a14="http://schemas.microsoft.com/office/drawing/2010/main" xmlns="" val="0"/>
              </a:ext>
            </a:extLst>
          </a:blip>
          <a:srcRect l="5982" t="12703" r="12282" b="16807"/>
          <a:stretch/>
        </p:blipFill>
        <p:spPr>
          <a:xfrm>
            <a:off x="538493" y="2464517"/>
            <a:ext cx="2071199" cy="980850"/>
          </a:xfrm>
          <a:prstGeom prst="rect">
            <a:avLst/>
          </a:prstGeom>
        </p:spPr>
      </p:pic>
      <p:sp>
        <p:nvSpPr>
          <p:cNvPr id="23" name="TextBox 22">
            <a:extLst>
              <a:ext uri="{FF2B5EF4-FFF2-40B4-BE49-F238E27FC236}">
                <a16:creationId xmlns:a16="http://schemas.microsoft.com/office/drawing/2014/main" xmlns="" id="{5524A103-5220-4A5B-B474-6F4EA72D8336}"/>
              </a:ext>
            </a:extLst>
          </p:cNvPr>
          <p:cNvSpPr txBox="1"/>
          <p:nvPr/>
        </p:nvSpPr>
        <p:spPr>
          <a:xfrm>
            <a:off x="2892569" y="2759620"/>
            <a:ext cx="8651359" cy="523220"/>
          </a:xfrm>
          <a:prstGeom prst="rect">
            <a:avLst/>
          </a:prstGeom>
          <a:noFill/>
        </p:spPr>
        <p:txBody>
          <a:bodyPr wrap="square" rtlCol="0">
            <a:spAutoFit/>
          </a:bodyPr>
          <a:lstStyle/>
          <a:p>
            <a:r>
              <a:rPr lang="en-GB" sz="1400" b="1" dirty="0">
                <a:solidFill>
                  <a:srgbClr val="E23258"/>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pic>
        <p:nvPicPr>
          <p:cNvPr id="24" name="Picture 23">
            <a:extLst>
              <a:ext uri="{FF2B5EF4-FFF2-40B4-BE49-F238E27FC236}">
                <a16:creationId xmlns:a16="http://schemas.microsoft.com/office/drawing/2014/main" xmlns="" id="{0C40B223-A1A9-42A4-B544-27C965CDB662}"/>
              </a:ext>
            </a:extLst>
          </p:cNvPr>
          <p:cNvPicPr>
            <a:picLocks noChangeAspect="1"/>
          </p:cNvPicPr>
          <p:nvPr/>
        </p:nvPicPr>
        <p:blipFill rotWithShape="1">
          <a:blip r:embed="rId7" cstate="print">
            <a:extLst>
              <a:ext uri="{28A0092B-C50C-407E-A947-70E740481C1C}">
                <a14:useLocalDpi xmlns:a14="http://schemas.microsoft.com/office/drawing/2010/main" xmlns="" val="0"/>
              </a:ext>
            </a:extLst>
          </a:blip>
          <a:srcRect t="8757" r="12769" b="16592"/>
          <a:stretch/>
        </p:blipFill>
        <p:spPr>
          <a:xfrm>
            <a:off x="409927" y="3435459"/>
            <a:ext cx="2381700" cy="1066656"/>
          </a:xfrm>
          <a:prstGeom prst="rect">
            <a:avLst/>
          </a:prstGeom>
        </p:spPr>
      </p:pic>
      <p:sp>
        <p:nvSpPr>
          <p:cNvPr id="25" name="TextBox 24">
            <a:extLst>
              <a:ext uri="{FF2B5EF4-FFF2-40B4-BE49-F238E27FC236}">
                <a16:creationId xmlns:a16="http://schemas.microsoft.com/office/drawing/2014/main" xmlns="" id="{91A6D88C-5643-41D6-AE40-F80A962EF583}"/>
              </a:ext>
            </a:extLst>
          </p:cNvPr>
          <p:cNvSpPr txBox="1"/>
          <p:nvPr/>
        </p:nvSpPr>
        <p:spPr>
          <a:xfrm>
            <a:off x="2892569" y="3821891"/>
            <a:ext cx="8726199" cy="523220"/>
          </a:xfrm>
          <a:prstGeom prst="rect">
            <a:avLst/>
          </a:prstGeom>
          <a:noFill/>
        </p:spPr>
        <p:txBody>
          <a:bodyPr wrap="square" rtlCol="0">
            <a:spAutoFit/>
          </a:bodyPr>
          <a:lstStyle/>
          <a:p>
            <a:r>
              <a:rPr lang="en-GB" sz="1400" b="1" dirty="0">
                <a:solidFill>
                  <a:srgbClr val="99CC00"/>
                </a:solidFill>
                <a:latin typeface="Aharoni" panose="02010803020104030203" pitchFamily="2" charset="-79"/>
                <a:cs typeface="Aharoni" panose="02010803020104030203" pitchFamily="2" charset="-79"/>
              </a:rPr>
              <a:t>WE WILL REMOVE SURFACE WATER FROM OUR SEWERS AND RECYCLE ALL WASTE WATER, PROTECTING THE ENVIRONMENT FROM SEWER FLOODING AND POLLUTION </a:t>
            </a:r>
          </a:p>
        </p:txBody>
      </p:sp>
      <p:sp>
        <p:nvSpPr>
          <p:cNvPr id="26" name="TextBox 25">
            <a:extLst>
              <a:ext uri="{FF2B5EF4-FFF2-40B4-BE49-F238E27FC236}">
                <a16:creationId xmlns:a16="http://schemas.microsoft.com/office/drawing/2014/main" xmlns="" id="{B62F2E6F-1C3B-495B-8E5E-334FAB1F8FA0}"/>
              </a:ext>
            </a:extLst>
          </p:cNvPr>
          <p:cNvSpPr txBox="1"/>
          <p:nvPr/>
        </p:nvSpPr>
        <p:spPr>
          <a:xfrm>
            <a:off x="2890797" y="4884162"/>
            <a:ext cx="8694520" cy="307777"/>
          </a:xfrm>
          <a:prstGeom prst="rect">
            <a:avLst/>
          </a:prstGeom>
          <a:noFill/>
        </p:spPr>
        <p:txBody>
          <a:bodyPr wrap="square" rtlCol="0">
            <a:spAutoFit/>
          </a:bodyPr>
          <a:lstStyle/>
          <a:p>
            <a:r>
              <a:rPr lang="en-GB" sz="1400" b="1" dirty="0">
                <a:solidFill>
                  <a:schemeClr val="accent5"/>
                </a:solidFill>
                <a:latin typeface="Aharoni" panose="02010803020104030203" pitchFamily="2" charset="-79"/>
                <a:cs typeface="Aharoni" panose="02010803020104030203" pitchFamily="2" charset="-79"/>
              </a:rPr>
              <a:t>WE WILL BE A GLOBAL BENCHMARK FOR OPENESS AND TRANSPARENCY </a:t>
            </a:r>
          </a:p>
        </p:txBody>
      </p:sp>
      <p:sp>
        <p:nvSpPr>
          <p:cNvPr id="27" name="TextBox 26">
            <a:extLst>
              <a:ext uri="{FF2B5EF4-FFF2-40B4-BE49-F238E27FC236}">
                <a16:creationId xmlns:a16="http://schemas.microsoft.com/office/drawing/2014/main" xmlns="" id="{3834317C-4CA0-4141-8953-410D84B644F4}"/>
              </a:ext>
            </a:extLst>
          </p:cNvPr>
          <p:cNvSpPr txBox="1"/>
          <p:nvPr/>
        </p:nvSpPr>
        <p:spPr>
          <a:xfrm>
            <a:off x="2890797" y="5849544"/>
            <a:ext cx="8294148" cy="523220"/>
          </a:xfrm>
          <a:prstGeom prst="rect">
            <a:avLst/>
          </a:prstGeom>
          <a:noFill/>
        </p:spPr>
        <p:txBody>
          <a:bodyPr wrap="square" rtlCol="0">
            <a:spAutoFit/>
          </a:bodyPr>
          <a:lstStyle/>
          <a:p>
            <a:r>
              <a:rPr lang="en-GB" sz="1400" b="1" dirty="0">
                <a:solidFill>
                  <a:schemeClr val="bg2">
                    <a:lumMod val="50000"/>
                  </a:schemeClr>
                </a:solidFill>
                <a:latin typeface="Aharoni" panose="02010803020104030203" pitchFamily="2" charset="-79"/>
                <a:cs typeface="Aharoni" panose="02010803020104030203" pitchFamily="2" charset="-79"/>
              </a:rPr>
              <a:t>WE WILL USE INNOVATION TO IMPROVE SERVICE, ERADICATE WASTE AND REDUCE COSTS SO NO ONE NEED WORRY ABOUT PAYING OUR BILL. WE WILL NOT WASTE MONEY   </a:t>
            </a:r>
          </a:p>
        </p:txBody>
      </p:sp>
    </p:spTree>
    <p:extLst>
      <p:ext uri="{BB962C8B-B14F-4D97-AF65-F5344CB8AC3E}">
        <p14:creationId xmlns:p14="http://schemas.microsoft.com/office/powerpoint/2010/main" xmlns="" val="240440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613CB1E4-564A-4F0D-8843-0C83610786D7}"/>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r="6384"/>
          <a:stretch/>
        </p:blipFill>
        <p:spPr>
          <a:xfrm>
            <a:off x="718783" y="95286"/>
            <a:ext cx="3544986" cy="2126754"/>
          </a:xfrm>
          <a:prstGeom prst="rect">
            <a:avLst/>
          </a:prstGeom>
        </p:spPr>
      </p:pic>
      <p:sp>
        <p:nvSpPr>
          <p:cNvPr id="5" name="TextBox 4">
            <a:extLst>
              <a:ext uri="{FF2B5EF4-FFF2-40B4-BE49-F238E27FC236}">
                <a16:creationId xmlns:a16="http://schemas.microsoft.com/office/drawing/2014/main" xmlns="" id="{D2F6289A-9055-42CB-B7AA-AF4EF3970E7D}"/>
              </a:ext>
            </a:extLst>
          </p:cNvPr>
          <p:cNvSpPr txBox="1"/>
          <p:nvPr/>
        </p:nvSpPr>
        <p:spPr>
          <a:xfrm>
            <a:off x="3829881" y="572481"/>
            <a:ext cx="7631834" cy="923330"/>
          </a:xfrm>
          <a:prstGeom prst="rect">
            <a:avLst/>
          </a:prstGeom>
          <a:noFill/>
        </p:spPr>
        <p:txBody>
          <a:bodyPr wrap="square" rtlCol="0">
            <a:spAutoFit/>
          </a:bodyPr>
          <a:lstStyle/>
          <a:p>
            <a:pPr algn="ctr"/>
            <a:r>
              <a:rPr lang="en-GB" b="1" dirty="0">
                <a:solidFill>
                  <a:schemeClr val="accent4"/>
                </a:solidFill>
                <a:latin typeface="Aharoni" panose="02010803020104030203" pitchFamily="2" charset="-79"/>
                <a:cs typeface="Aharoni" panose="02010803020104030203" pitchFamily="2" charset="-79"/>
              </a:rPr>
              <a:t>WE WILL DEVELOP THE DEEPEST POSSIBLE UNDERSTANDING OF OUR CUSTOMERS’ NEEDS AND WANTS AND ENSURE THAT WE DEVELOP A SERVICE TAILORED AND PERSONALISED TO MEET THOSE NEEDS</a:t>
            </a:r>
          </a:p>
        </p:txBody>
      </p:sp>
      <p:cxnSp>
        <p:nvCxnSpPr>
          <p:cNvPr id="7" name="Straight Connector 6">
            <a:extLst>
              <a:ext uri="{FF2B5EF4-FFF2-40B4-BE49-F238E27FC236}">
                <a16:creationId xmlns:a16="http://schemas.microsoft.com/office/drawing/2014/main" xmlns="" id="{EE8EE725-0822-4929-978C-07105FDA5CBA}"/>
              </a:ext>
            </a:extLst>
          </p:cNvPr>
          <p:cNvCxnSpPr/>
          <p:nvPr/>
        </p:nvCxnSpPr>
        <p:spPr>
          <a:xfrm>
            <a:off x="846161" y="2222040"/>
            <a:ext cx="10877266"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xmlns="" id="{F2B4E4DC-C01D-4AEE-A564-432FFF7649D3}"/>
              </a:ext>
            </a:extLst>
          </p:cNvPr>
          <p:cNvSpPr/>
          <p:nvPr/>
        </p:nvSpPr>
        <p:spPr>
          <a:xfrm>
            <a:off x="4933739" y="1627143"/>
            <a:ext cx="5614595" cy="44771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sp>
        <p:nvSpPr>
          <p:cNvPr id="9" name="TextBox 8">
            <a:extLst>
              <a:ext uri="{FF2B5EF4-FFF2-40B4-BE49-F238E27FC236}">
                <a16:creationId xmlns:a16="http://schemas.microsoft.com/office/drawing/2014/main" xmlns="" id="{A2D75D6D-8F0F-4392-8384-F94A69C62BAD}"/>
              </a:ext>
            </a:extLst>
          </p:cNvPr>
          <p:cNvSpPr txBox="1"/>
          <p:nvPr/>
        </p:nvSpPr>
        <p:spPr>
          <a:xfrm>
            <a:off x="487431" y="2400692"/>
            <a:ext cx="11479282" cy="129586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excel in customer service</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reduce debt </a:t>
            </a:r>
            <a:r>
              <a:rPr lang="en-GB" dirty="0">
                <a:solidFill>
                  <a:schemeClr val="accent1">
                    <a:lumMod val="50000"/>
                  </a:schemeClr>
                </a:solidFill>
              </a:rPr>
              <a:t>owed to the company by identifying non-payers and empty properties (so we’re not wasting time and money charging and chasing payments)</a:t>
            </a:r>
          </a:p>
        </p:txBody>
      </p:sp>
    </p:spTree>
    <p:extLst>
      <p:ext uri="{BB962C8B-B14F-4D97-AF65-F5344CB8AC3E}">
        <p14:creationId xmlns:p14="http://schemas.microsoft.com/office/powerpoint/2010/main" xmlns="" val="3110354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xmlns="" id="{EE8EE725-0822-4929-978C-07105FDA5CBA}"/>
              </a:ext>
            </a:extLst>
          </p:cNvPr>
          <p:cNvCxnSpPr/>
          <p:nvPr/>
        </p:nvCxnSpPr>
        <p:spPr>
          <a:xfrm>
            <a:off x="846161" y="2222040"/>
            <a:ext cx="1087726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xmlns="" id="{A8BE3A7A-504B-4F99-AEC0-EEFF5DC349C2}"/>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2552" r="6384" b="16807"/>
          <a:stretch/>
        </p:blipFill>
        <p:spPr>
          <a:xfrm>
            <a:off x="1047549" y="286182"/>
            <a:ext cx="4164171" cy="1764770"/>
          </a:xfrm>
          <a:prstGeom prst="rect">
            <a:avLst/>
          </a:prstGeom>
        </p:spPr>
      </p:pic>
      <p:sp>
        <p:nvSpPr>
          <p:cNvPr id="11" name="TextBox 10">
            <a:extLst>
              <a:ext uri="{FF2B5EF4-FFF2-40B4-BE49-F238E27FC236}">
                <a16:creationId xmlns:a16="http://schemas.microsoft.com/office/drawing/2014/main" xmlns="" id="{8AB4A194-68A0-4EAB-8189-AB7ED9772AC4}"/>
              </a:ext>
            </a:extLst>
          </p:cNvPr>
          <p:cNvSpPr txBox="1"/>
          <p:nvPr/>
        </p:nvSpPr>
        <p:spPr>
          <a:xfrm>
            <a:off x="4805523" y="566833"/>
            <a:ext cx="6559826" cy="923330"/>
          </a:xfrm>
          <a:prstGeom prst="rect">
            <a:avLst/>
          </a:prstGeom>
          <a:noFill/>
        </p:spPr>
        <p:txBody>
          <a:bodyPr wrap="square" rtlCol="0">
            <a:spAutoFit/>
          </a:bodyPr>
          <a:lstStyle/>
          <a:p>
            <a:pPr algn="ctr"/>
            <a:r>
              <a:rPr lang="en-GB" b="1" dirty="0">
                <a:solidFill>
                  <a:srgbClr val="E23258"/>
                </a:solidFill>
                <a:latin typeface="Aharoni" panose="02010803020104030203" pitchFamily="2" charset="-79"/>
                <a:cs typeface="Aharoni" panose="02010803020104030203" pitchFamily="2" charset="-79"/>
              </a:rPr>
              <a:t>WE WILL ALWAYS PROVIDE YOU WITH ENOUGH SAFE WATER, WE WILL NOT WASTE WATER AND ALWAYS PROTECT THE ENVIRONMENT </a:t>
            </a:r>
          </a:p>
        </p:txBody>
      </p:sp>
      <p:sp>
        <p:nvSpPr>
          <p:cNvPr id="12" name="Rectangle: Rounded Corners 11">
            <a:extLst>
              <a:ext uri="{FF2B5EF4-FFF2-40B4-BE49-F238E27FC236}">
                <a16:creationId xmlns:a16="http://schemas.microsoft.com/office/drawing/2014/main" xmlns="" id="{4AB522FD-E822-4D6C-8AB3-E3FD71DEB401}"/>
              </a:ext>
            </a:extLst>
          </p:cNvPr>
          <p:cNvSpPr/>
          <p:nvPr/>
        </p:nvSpPr>
        <p:spPr>
          <a:xfrm>
            <a:off x="5662113" y="1582927"/>
            <a:ext cx="5497206" cy="431402"/>
          </a:xfrm>
          <a:prstGeom prst="roundRect">
            <a:avLst/>
          </a:prstGeom>
          <a:solidFill>
            <a:srgbClr val="DB1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sp>
        <p:nvSpPr>
          <p:cNvPr id="13" name="TextBox 12">
            <a:extLst>
              <a:ext uri="{FF2B5EF4-FFF2-40B4-BE49-F238E27FC236}">
                <a16:creationId xmlns:a16="http://schemas.microsoft.com/office/drawing/2014/main" xmlns="" id="{7FA164BE-46A8-44A4-8D2D-06590FFBB646}"/>
              </a:ext>
            </a:extLst>
          </p:cNvPr>
          <p:cNvSpPr txBox="1"/>
          <p:nvPr/>
        </p:nvSpPr>
        <p:spPr>
          <a:xfrm>
            <a:off x="556593" y="2427919"/>
            <a:ext cx="11277600" cy="3416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reduce leaks by 40% </a:t>
            </a:r>
            <a:r>
              <a:rPr lang="en-GB" dirty="0">
                <a:solidFill>
                  <a:schemeClr val="accent1">
                    <a:lumMod val="50000"/>
                  </a:schemeClr>
                </a:solidFill>
              </a:rPr>
              <a:t>by 2025  </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reduce water interruptions </a:t>
            </a:r>
            <a:r>
              <a:rPr lang="en-GB" dirty="0">
                <a:solidFill>
                  <a:schemeClr val="accent1">
                    <a:lumMod val="50000"/>
                  </a:schemeClr>
                </a:solidFill>
              </a:rPr>
              <a:t>for customers, becoming a leader in the industry</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improve our water appearance</a:t>
            </a:r>
            <a:r>
              <a:rPr lang="en-GB" dirty="0">
                <a:solidFill>
                  <a:schemeClr val="accent1">
                    <a:lumMod val="50000"/>
                  </a:schemeClr>
                </a:solidFill>
              </a:rPr>
              <a:t> so fewer customers need to contact us about the taste, smell or colour of it</a:t>
            </a:r>
          </a:p>
          <a:p>
            <a:pPr marL="285750" indent="-285750">
              <a:lnSpc>
                <a:spcPct val="150000"/>
              </a:lnSpc>
              <a:buFont typeface="Arial" panose="020B0604020202020204" pitchFamily="34" charset="0"/>
              <a:buChar char="•"/>
            </a:pPr>
            <a:r>
              <a:rPr lang="en-GB" dirty="0">
                <a:solidFill>
                  <a:schemeClr val="accent1">
                    <a:lumMod val="50000"/>
                  </a:schemeClr>
                </a:solidFill>
              </a:rPr>
              <a:t>We will reduce our impact on the environment by </a:t>
            </a:r>
            <a:r>
              <a:rPr lang="en-GB" b="1" dirty="0">
                <a:solidFill>
                  <a:schemeClr val="accent1">
                    <a:lumMod val="50000"/>
                  </a:schemeClr>
                </a:solidFill>
              </a:rPr>
              <a:t>recycling the water we use </a:t>
            </a:r>
            <a:r>
              <a:rPr lang="en-GB" dirty="0">
                <a:solidFill>
                  <a:schemeClr val="accent1">
                    <a:lumMod val="50000"/>
                  </a:schemeClr>
                </a:solidFill>
              </a:rPr>
              <a:t>and using rain water where drinking water isn’t needed. </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save 5% of our drinking water </a:t>
            </a:r>
            <a:r>
              <a:rPr lang="en-GB" dirty="0">
                <a:solidFill>
                  <a:schemeClr val="accent1">
                    <a:lumMod val="50000"/>
                  </a:schemeClr>
                </a:solidFill>
              </a:rPr>
              <a:t>by working with large businesses in Yorkshire to change the way they use water in their own processes for example, using recycled water rather than drinking water</a:t>
            </a:r>
          </a:p>
          <a:p>
            <a:pPr marL="285750" indent="-285750">
              <a:lnSpc>
                <a:spcPct val="150000"/>
              </a:lnSpc>
              <a:buFont typeface="Arial" panose="020B0604020202020204" pitchFamily="34" charset="0"/>
              <a:buChar char="•"/>
            </a:pPr>
            <a:r>
              <a:rPr lang="en-GB" dirty="0">
                <a:solidFill>
                  <a:schemeClr val="accent1">
                    <a:lumMod val="50000"/>
                  </a:schemeClr>
                </a:solidFill>
              </a:rPr>
              <a:t>We will continue to work with our customers to </a:t>
            </a:r>
            <a:r>
              <a:rPr lang="en-GB" b="1" dirty="0">
                <a:solidFill>
                  <a:schemeClr val="accent1">
                    <a:lumMod val="50000"/>
                  </a:schemeClr>
                </a:solidFill>
              </a:rPr>
              <a:t>reduce water use</a:t>
            </a:r>
            <a:endParaRPr lang="en-GB" dirty="0">
              <a:solidFill>
                <a:schemeClr val="accent1">
                  <a:lumMod val="50000"/>
                </a:schemeClr>
              </a:solidFill>
            </a:endParaRPr>
          </a:p>
        </p:txBody>
      </p:sp>
    </p:spTree>
    <p:extLst>
      <p:ext uri="{BB962C8B-B14F-4D97-AF65-F5344CB8AC3E}">
        <p14:creationId xmlns:p14="http://schemas.microsoft.com/office/powerpoint/2010/main" xmlns="" val="515446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88A262CF-4B23-449D-AEB5-DB8D752DE9AE}"/>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t="8757" r="12769" b="16592"/>
          <a:stretch/>
        </p:blipFill>
        <p:spPr>
          <a:xfrm>
            <a:off x="1002007" y="-1"/>
            <a:ext cx="4138727" cy="1853549"/>
          </a:xfrm>
          <a:prstGeom prst="rect">
            <a:avLst/>
          </a:prstGeom>
        </p:spPr>
      </p:pic>
      <p:sp>
        <p:nvSpPr>
          <p:cNvPr id="9" name="TextBox 8">
            <a:extLst>
              <a:ext uri="{FF2B5EF4-FFF2-40B4-BE49-F238E27FC236}">
                <a16:creationId xmlns:a16="http://schemas.microsoft.com/office/drawing/2014/main" xmlns="" id="{27BE4B2F-C3B3-4A04-B8CE-845BE0E1E0EE}"/>
              </a:ext>
            </a:extLst>
          </p:cNvPr>
          <p:cNvSpPr txBox="1"/>
          <p:nvPr/>
        </p:nvSpPr>
        <p:spPr>
          <a:xfrm>
            <a:off x="4725088" y="356674"/>
            <a:ext cx="6711736" cy="923330"/>
          </a:xfrm>
          <a:prstGeom prst="rect">
            <a:avLst/>
          </a:prstGeom>
          <a:noFill/>
        </p:spPr>
        <p:txBody>
          <a:bodyPr wrap="square" rtlCol="0">
            <a:spAutoFit/>
          </a:bodyPr>
          <a:lstStyle/>
          <a:p>
            <a:pPr algn="ctr"/>
            <a:r>
              <a:rPr lang="en-GB" b="1" dirty="0">
                <a:solidFill>
                  <a:srgbClr val="99CC00"/>
                </a:solidFill>
                <a:latin typeface="Aharoni" panose="02010803020104030203" pitchFamily="2" charset="-79"/>
                <a:cs typeface="Aharoni" panose="02010803020104030203" pitchFamily="2" charset="-79"/>
              </a:rPr>
              <a:t>WE WILL REMOVE SURFACE WATER FROM OUR SEWERS AND RECYCLE ALL WASTE WATER, PROTECTING THE ENVIRONMENT FROM SEWER FLOODING AND POLLUTION </a:t>
            </a:r>
          </a:p>
        </p:txBody>
      </p:sp>
      <p:sp>
        <p:nvSpPr>
          <p:cNvPr id="14" name="Rectangle: Rounded Corners 13">
            <a:extLst>
              <a:ext uri="{FF2B5EF4-FFF2-40B4-BE49-F238E27FC236}">
                <a16:creationId xmlns:a16="http://schemas.microsoft.com/office/drawing/2014/main" xmlns="" id="{419C39AF-68E6-47E4-BD5E-A4C8795DC723}"/>
              </a:ext>
            </a:extLst>
          </p:cNvPr>
          <p:cNvSpPr/>
          <p:nvPr/>
        </p:nvSpPr>
        <p:spPr>
          <a:xfrm>
            <a:off x="5786650" y="1285461"/>
            <a:ext cx="5650174" cy="404348"/>
          </a:xfrm>
          <a:prstGeom prst="roundRect">
            <a:avLst/>
          </a:prstGeom>
          <a:solidFill>
            <a:srgbClr val="99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cxnSp>
        <p:nvCxnSpPr>
          <p:cNvPr id="7" name="Straight Connector 6">
            <a:extLst>
              <a:ext uri="{FF2B5EF4-FFF2-40B4-BE49-F238E27FC236}">
                <a16:creationId xmlns:a16="http://schemas.microsoft.com/office/drawing/2014/main" xmlns="" id="{EE8EE725-0822-4929-978C-07105FDA5CBA}"/>
              </a:ext>
            </a:extLst>
          </p:cNvPr>
          <p:cNvCxnSpPr/>
          <p:nvPr/>
        </p:nvCxnSpPr>
        <p:spPr>
          <a:xfrm>
            <a:off x="846161" y="1853548"/>
            <a:ext cx="10877266"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xmlns="" id="{C65D63EA-9085-463D-ADD2-53D3F8E84C1C}"/>
              </a:ext>
            </a:extLst>
          </p:cNvPr>
          <p:cNvSpPr txBox="1"/>
          <p:nvPr/>
        </p:nvSpPr>
        <p:spPr>
          <a:xfrm>
            <a:off x="846161" y="1922146"/>
            <a:ext cx="10590663" cy="46628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solidFill>
                  <a:schemeClr val="accent1">
                    <a:lumMod val="50000"/>
                  </a:schemeClr>
                </a:solidFill>
              </a:rPr>
              <a:t>By 2020 we will have already </a:t>
            </a:r>
            <a:r>
              <a:rPr lang="en-GB" b="1" dirty="0">
                <a:solidFill>
                  <a:schemeClr val="accent1">
                    <a:lumMod val="50000"/>
                  </a:schemeClr>
                </a:solidFill>
              </a:rPr>
              <a:t>reduced sewer leaks by 40% </a:t>
            </a:r>
            <a:r>
              <a:rPr lang="en-GB" dirty="0">
                <a:solidFill>
                  <a:schemeClr val="accent1">
                    <a:lumMod val="50000"/>
                  </a:schemeClr>
                </a:solidFill>
              </a:rPr>
              <a:t>and </a:t>
            </a:r>
            <a:r>
              <a:rPr lang="en-GB" b="1" dirty="0">
                <a:solidFill>
                  <a:schemeClr val="accent1">
                    <a:lumMod val="50000"/>
                  </a:schemeClr>
                </a:solidFill>
              </a:rPr>
              <a:t>reduced sewer flooding inside properties by 70% </a:t>
            </a:r>
            <a:r>
              <a:rPr lang="en-GB" dirty="0">
                <a:solidFill>
                  <a:schemeClr val="accent1">
                    <a:lumMod val="50000"/>
                  </a:schemeClr>
                </a:solidFill>
              </a:rPr>
              <a:t>we will continue to reduce this throughout 2020-2025, </a:t>
            </a:r>
            <a:endParaRPr lang="en-GB" b="1" dirty="0">
              <a:solidFill>
                <a:schemeClr val="accent1">
                  <a:lumMod val="50000"/>
                </a:schemeClr>
              </a:solidFill>
            </a:endParaRPr>
          </a:p>
          <a:p>
            <a:pPr marL="285750" indent="-285750">
              <a:lnSpc>
                <a:spcPct val="150000"/>
              </a:lnSpc>
              <a:buFont typeface="Arial" panose="020B0604020202020204" pitchFamily="34" charset="0"/>
              <a:buChar char="•"/>
            </a:pPr>
            <a:r>
              <a:rPr lang="en-GB" dirty="0">
                <a:solidFill>
                  <a:schemeClr val="accent1">
                    <a:lumMod val="50000"/>
                  </a:schemeClr>
                </a:solidFill>
              </a:rPr>
              <a:t>We will help </a:t>
            </a:r>
            <a:r>
              <a:rPr lang="en-GB" b="1" dirty="0">
                <a:solidFill>
                  <a:schemeClr val="accent1">
                    <a:lumMod val="50000"/>
                  </a:schemeClr>
                </a:solidFill>
              </a:rPr>
              <a:t>reduce flooding by planting 1 million trees </a:t>
            </a:r>
            <a:r>
              <a:rPr lang="en-GB" dirty="0">
                <a:solidFill>
                  <a:schemeClr val="accent1">
                    <a:lumMod val="50000"/>
                  </a:schemeClr>
                </a:solidFill>
              </a:rPr>
              <a:t>which will reduce the amount of rainfall running from our hills in to our towns and cities during storms. </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conserve and enhance our land </a:t>
            </a:r>
            <a:r>
              <a:rPr lang="en-GB" dirty="0">
                <a:solidFill>
                  <a:schemeClr val="accent1">
                    <a:lumMod val="50000"/>
                  </a:schemeClr>
                </a:solidFill>
              </a:rPr>
              <a:t>to improve biodiversity and land health, as well as reducing the spread of intrusive plants and creatures in our region </a:t>
            </a:r>
          </a:p>
          <a:p>
            <a:pPr marL="285750" indent="-285750">
              <a:lnSpc>
                <a:spcPct val="150000"/>
              </a:lnSpc>
              <a:buFont typeface="Arial" panose="020B0604020202020204" pitchFamily="34" charset="0"/>
              <a:buChar char="•"/>
            </a:pPr>
            <a:r>
              <a:rPr lang="en-GB" dirty="0">
                <a:solidFill>
                  <a:schemeClr val="accent1">
                    <a:lumMod val="50000"/>
                  </a:schemeClr>
                </a:solidFill>
              </a:rPr>
              <a:t>We will work with others to </a:t>
            </a:r>
            <a:r>
              <a:rPr lang="en-GB" b="1" dirty="0">
                <a:solidFill>
                  <a:schemeClr val="accent1">
                    <a:lumMod val="50000"/>
                  </a:schemeClr>
                </a:solidFill>
              </a:rPr>
              <a:t>improve Yorkshires’ natural resources </a:t>
            </a:r>
            <a:r>
              <a:rPr lang="en-GB" dirty="0">
                <a:solidFill>
                  <a:schemeClr val="accent1">
                    <a:lumMod val="50000"/>
                  </a:schemeClr>
                </a:solidFill>
              </a:rPr>
              <a:t>(air, soil, water and living things). </a:t>
            </a:r>
          </a:p>
          <a:p>
            <a:pPr marL="285750" indent="-285750">
              <a:lnSpc>
                <a:spcPct val="150000"/>
              </a:lnSpc>
              <a:buFont typeface="Arial" panose="020B0604020202020204" pitchFamily="34" charset="0"/>
              <a:buChar char="•"/>
            </a:pPr>
            <a:r>
              <a:rPr lang="en-GB" dirty="0">
                <a:solidFill>
                  <a:schemeClr val="accent1">
                    <a:lumMod val="50000"/>
                  </a:schemeClr>
                </a:solidFill>
              </a:rPr>
              <a:t>We will do significantly more to </a:t>
            </a:r>
            <a:r>
              <a:rPr lang="en-GB" b="1" dirty="0">
                <a:solidFill>
                  <a:schemeClr val="accent1">
                    <a:lumMod val="50000"/>
                  </a:schemeClr>
                </a:solidFill>
              </a:rPr>
              <a:t>improve the quality of river and sea water </a:t>
            </a:r>
            <a:r>
              <a:rPr lang="en-GB" dirty="0">
                <a:solidFill>
                  <a:schemeClr val="accent1">
                    <a:lumMod val="50000"/>
                  </a:schemeClr>
                </a:solidFill>
              </a:rPr>
              <a:t>in Yorkshire.  </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reduce our carbon emissions </a:t>
            </a:r>
            <a:r>
              <a:rPr lang="en-GB" dirty="0">
                <a:solidFill>
                  <a:schemeClr val="accent1">
                    <a:lumMod val="50000"/>
                  </a:schemeClr>
                </a:solidFill>
              </a:rPr>
              <a:t>and </a:t>
            </a:r>
            <a:r>
              <a:rPr lang="en-GB" b="1" dirty="0">
                <a:solidFill>
                  <a:schemeClr val="accent1">
                    <a:lumMod val="50000"/>
                  </a:schemeClr>
                </a:solidFill>
              </a:rPr>
              <a:t>increase the volume of renewable energy we generate  </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stop rain water running in to our sewers </a:t>
            </a:r>
            <a:r>
              <a:rPr lang="en-GB" dirty="0">
                <a:solidFill>
                  <a:schemeClr val="accent1">
                    <a:lumMod val="50000"/>
                  </a:schemeClr>
                </a:solidFill>
              </a:rPr>
              <a:t>from 40 hectares of land, reducing the risk of flooding</a:t>
            </a:r>
          </a:p>
          <a:p>
            <a:pPr marL="285750" indent="-285750">
              <a:lnSpc>
                <a:spcPct val="150000"/>
              </a:lnSpc>
              <a:buFont typeface="Arial" panose="020B0604020202020204" pitchFamily="34" charset="0"/>
              <a:buChar char="•"/>
            </a:pPr>
            <a:r>
              <a:rPr lang="en-GB" dirty="0">
                <a:solidFill>
                  <a:schemeClr val="accent1">
                    <a:lumMod val="50000"/>
                  </a:schemeClr>
                </a:solidFill>
              </a:rPr>
              <a:t>We will </a:t>
            </a:r>
            <a:r>
              <a:rPr lang="en-GB" b="1" dirty="0">
                <a:solidFill>
                  <a:schemeClr val="accent1">
                    <a:lumMod val="50000"/>
                  </a:schemeClr>
                </a:solidFill>
              </a:rPr>
              <a:t>create a waste water drainage plan for every village, town and city at risk of flooding </a:t>
            </a:r>
            <a:r>
              <a:rPr lang="en-GB" dirty="0">
                <a:solidFill>
                  <a:schemeClr val="accent1">
                    <a:lumMod val="50000"/>
                  </a:schemeClr>
                </a:solidFill>
              </a:rPr>
              <a:t>in Yorkshire</a:t>
            </a:r>
            <a:endParaRPr lang="en-GB" b="1" dirty="0">
              <a:solidFill>
                <a:schemeClr val="accent1">
                  <a:lumMod val="50000"/>
                </a:schemeClr>
              </a:solidFill>
            </a:endParaRPr>
          </a:p>
        </p:txBody>
      </p:sp>
    </p:spTree>
    <p:extLst>
      <p:ext uri="{BB962C8B-B14F-4D97-AF65-F5344CB8AC3E}">
        <p14:creationId xmlns:p14="http://schemas.microsoft.com/office/powerpoint/2010/main" xmlns="" val="3562504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D9E3BE26-FE6B-4DC8-B205-C3D3E395C1B3}"/>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t="11765" r="6384"/>
          <a:stretch/>
        </p:blipFill>
        <p:spPr>
          <a:xfrm>
            <a:off x="910506" y="225288"/>
            <a:ext cx="3642000" cy="1927888"/>
          </a:xfrm>
          <a:prstGeom prst="rect">
            <a:avLst/>
          </a:prstGeom>
        </p:spPr>
      </p:pic>
      <p:cxnSp>
        <p:nvCxnSpPr>
          <p:cNvPr id="7" name="Straight Connector 6">
            <a:extLst>
              <a:ext uri="{FF2B5EF4-FFF2-40B4-BE49-F238E27FC236}">
                <a16:creationId xmlns:a16="http://schemas.microsoft.com/office/drawing/2014/main" xmlns="" id="{EE8EE725-0822-4929-978C-07105FDA5CBA}"/>
              </a:ext>
            </a:extLst>
          </p:cNvPr>
          <p:cNvCxnSpPr/>
          <p:nvPr/>
        </p:nvCxnSpPr>
        <p:spPr>
          <a:xfrm>
            <a:off x="846161" y="1853548"/>
            <a:ext cx="10877266"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xmlns="" id="{6537711A-9C6A-486B-8D3A-9C3909F0AC0C}"/>
              </a:ext>
            </a:extLst>
          </p:cNvPr>
          <p:cNvSpPr txBox="1"/>
          <p:nvPr/>
        </p:nvSpPr>
        <p:spPr>
          <a:xfrm>
            <a:off x="4692539" y="499899"/>
            <a:ext cx="5829687" cy="646331"/>
          </a:xfrm>
          <a:prstGeom prst="rect">
            <a:avLst/>
          </a:prstGeom>
          <a:noFill/>
        </p:spPr>
        <p:txBody>
          <a:bodyPr wrap="square" rtlCol="0">
            <a:spAutoFit/>
          </a:bodyPr>
          <a:lstStyle/>
          <a:p>
            <a:pPr algn="ctr"/>
            <a:r>
              <a:rPr lang="en-GB" b="1" dirty="0">
                <a:solidFill>
                  <a:schemeClr val="accent5"/>
                </a:solidFill>
                <a:latin typeface="Aharoni" panose="02010803020104030203" pitchFamily="2" charset="-79"/>
                <a:cs typeface="Aharoni" panose="02010803020104030203" pitchFamily="2" charset="-79"/>
              </a:rPr>
              <a:t>WE WILL BE A GLOBAL BENCHMARK FOR OPENESS AND TRANSPARENCY </a:t>
            </a:r>
          </a:p>
        </p:txBody>
      </p:sp>
      <p:sp>
        <p:nvSpPr>
          <p:cNvPr id="12" name="Rectangle: Rounded Corners 11">
            <a:extLst>
              <a:ext uri="{FF2B5EF4-FFF2-40B4-BE49-F238E27FC236}">
                <a16:creationId xmlns:a16="http://schemas.microsoft.com/office/drawing/2014/main" xmlns="" id="{EA083A99-8A80-4F2E-9161-A64A5998E8C7}"/>
              </a:ext>
            </a:extLst>
          </p:cNvPr>
          <p:cNvSpPr/>
          <p:nvPr/>
        </p:nvSpPr>
        <p:spPr>
          <a:xfrm>
            <a:off x="4759991" y="1310224"/>
            <a:ext cx="5762235" cy="36430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sp>
        <p:nvSpPr>
          <p:cNvPr id="8" name="TextBox 7">
            <a:extLst>
              <a:ext uri="{FF2B5EF4-FFF2-40B4-BE49-F238E27FC236}">
                <a16:creationId xmlns:a16="http://schemas.microsoft.com/office/drawing/2014/main" xmlns="" id="{EF94B9CF-5B0A-4355-B50E-EA36EEBDFA96}"/>
              </a:ext>
            </a:extLst>
          </p:cNvPr>
          <p:cNvSpPr txBox="1"/>
          <p:nvPr/>
        </p:nvSpPr>
        <p:spPr>
          <a:xfrm>
            <a:off x="910506" y="2381850"/>
            <a:ext cx="10867520" cy="3416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solidFill>
                  <a:schemeClr val="accent1">
                    <a:lumMod val="50000"/>
                  </a:schemeClr>
                </a:solidFill>
              </a:rPr>
              <a:t>We will become an ‘</a:t>
            </a:r>
            <a:r>
              <a:rPr lang="en-GB" b="1" dirty="0">
                <a:solidFill>
                  <a:schemeClr val="accent1">
                    <a:lumMod val="50000"/>
                  </a:schemeClr>
                </a:solidFill>
              </a:rPr>
              <a:t>Open Data</a:t>
            </a:r>
            <a:r>
              <a:rPr lang="en-GB" dirty="0">
                <a:solidFill>
                  <a:schemeClr val="accent1">
                    <a:lumMod val="50000"/>
                  </a:schemeClr>
                </a:solidFill>
              </a:rPr>
              <a:t>’ company – we will report openly on our performance in areas which are important to our customers such as leakage, pollution and sewer flooding</a:t>
            </a:r>
          </a:p>
          <a:p>
            <a:pPr marL="285750" indent="-285750">
              <a:lnSpc>
                <a:spcPct val="150000"/>
              </a:lnSpc>
              <a:buFont typeface="Arial" panose="020B0604020202020204" pitchFamily="34" charset="0"/>
              <a:buChar char="•"/>
            </a:pPr>
            <a:r>
              <a:rPr lang="en-GB" dirty="0">
                <a:solidFill>
                  <a:schemeClr val="accent1">
                    <a:lumMod val="50000"/>
                  </a:schemeClr>
                </a:solidFill>
              </a:rPr>
              <a:t>We will report on </a:t>
            </a:r>
            <a:r>
              <a:rPr lang="en-GB" b="1" dirty="0">
                <a:solidFill>
                  <a:schemeClr val="accent1">
                    <a:lumMod val="50000"/>
                  </a:schemeClr>
                </a:solidFill>
              </a:rPr>
              <a:t>inclusion and diversity </a:t>
            </a:r>
            <a:r>
              <a:rPr lang="en-GB" dirty="0">
                <a:solidFill>
                  <a:schemeClr val="accent1">
                    <a:lumMod val="50000"/>
                  </a:schemeClr>
                </a:solidFill>
              </a:rPr>
              <a:t>areas such as the gender pay gap </a:t>
            </a:r>
          </a:p>
          <a:p>
            <a:pPr marL="285750" indent="-285750">
              <a:lnSpc>
                <a:spcPct val="150000"/>
              </a:lnSpc>
              <a:buFont typeface="Arial" panose="020B0604020202020204" pitchFamily="34" charset="0"/>
              <a:buChar char="•"/>
            </a:pPr>
            <a:r>
              <a:rPr lang="en-GB" dirty="0">
                <a:solidFill>
                  <a:schemeClr val="accent1">
                    <a:lumMod val="50000"/>
                  </a:schemeClr>
                </a:solidFill>
              </a:rPr>
              <a:t>We will have a </a:t>
            </a:r>
            <a:r>
              <a:rPr lang="en-GB" b="1" dirty="0">
                <a:solidFill>
                  <a:schemeClr val="accent1">
                    <a:lumMod val="50000"/>
                  </a:schemeClr>
                </a:solidFill>
              </a:rPr>
              <a:t>clear corporate and financing structure  </a:t>
            </a:r>
            <a:r>
              <a:rPr lang="en-GB" dirty="0">
                <a:solidFill>
                  <a:schemeClr val="accent1">
                    <a:lumMod val="50000"/>
                  </a:schemeClr>
                </a:solidFill>
              </a:rPr>
              <a:t>that is easy to understand and is trusted</a:t>
            </a:r>
          </a:p>
          <a:p>
            <a:pPr marL="285750" indent="-285750">
              <a:lnSpc>
                <a:spcPct val="150000"/>
              </a:lnSpc>
              <a:buFont typeface="Arial" panose="020B0604020202020204" pitchFamily="34" charset="0"/>
              <a:buChar char="•"/>
            </a:pPr>
            <a:r>
              <a:rPr lang="en-GB" dirty="0">
                <a:solidFill>
                  <a:schemeClr val="accent1">
                    <a:lumMod val="50000"/>
                  </a:schemeClr>
                </a:solidFill>
              </a:rPr>
              <a:t>Customers will have a clear view of </a:t>
            </a:r>
            <a:r>
              <a:rPr lang="en-GB" b="1" dirty="0">
                <a:solidFill>
                  <a:schemeClr val="accent1">
                    <a:lumMod val="50000"/>
                  </a:schemeClr>
                </a:solidFill>
              </a:rPr>
              <a:t>what the bill payment is used for</a:t>
            </a:r>
          </a:p>
          <a:p>
            <a:pPr marL="285750" indent="-285750">
              <a:lnSpc>
                <a:spcPct val="150000"/>
              </a:lnSpc>
              <a:buFont typeface="Arial" panose="020B0604020202020204" pitchFamily="34" charset="0"/>
              <a:buChar char="•"/>
            </a:pPr>
            <a:r>
              <a:rPr lang="en-GB" dirty="0">
                <a:solidFill>
                  <a:schemeClr val="accent1">
                    <a:lumMod val="50000"/>
                  </a:schemeClr>
                </a:solidFill>
              </a:rPr>
              <a:t>Our </a:t>
            </a:r>
            <a:r>
              <a:rPr lang="en-GB" b="1" dirty="0">
                <a:solidFill>
                  <a:schemeClr val="accent1">
                    <a:lumMod val="50000"/>
                  </a:schemeClr>
                </a:solidFill>
              </a:rPr>
              <a:t>data is recognised as trusted and accurate </a:t>
            </a:r>
          </a:p>
          <a:p>
            <a:pPr marL="285750" indent="-285750">
              <a:lnSpc>
                <a:spcPct val="150000"/>
              </a:lnSpc>
              <a:buFont typeface="Arial" panose="020B0604020202020204" pitchFamily="34" charset="0"/>
              <a:buChar char="•"/>
            </a:pPr>
            <a:r>
              <a:rPr lang="en-GB" dirty="0">
                <a:solidFill>
                  <a:schemeClr val="accent1">
                    <a:lumMod val="50000"/>
                  </a:schemeClr>
                </a:solidFill>
              </a:rPr>
              <a:t>People believe </a:t>
            </a:r>
            <a:r>
              <a:rPr lang="en-GB" b="1" dirty="0">
                <a:solidFill>
                  <a:schemeClr val="accent1">
                    <a:lumMod val="50000"/>
                  </a:schemeClr>
                </a:solidFill>
              </a:rPr>
              <a:t>Yorkshire Water is a responsible company </a:t>
            </a:r>
          </a:p>
          <a:p>
            <a:pPr marL="285750" indent="-285750">
              <a:lnSpc>
                <a:spcPct val="150000"/>
              </a:lnSpc>
              <a:buFont typeface="Arial" panose="020B0604020202020204" pitchFamily="34" charset="0"/>
              <a:buChar char="•"/>
            </a:pPr>
            <a:r>
              <a:rPr lang="en-GB" dirty="0">
                <a:solidFill>
                  <a:schemeClr val="accent1">
                    <a:lumMod val="50000"/>
                  </a:schemeClr>
                </a:solidFill>
              </a:rPr>
              <a:t>We will play a wider role in society and be able to </a:t>
            </a:r>
            <a:r>
              <a:rPr lang="en-GB" b="1" dirty="0">
                <a:solidFill>
                  <a:schemeClr val="accent1">
                    <a:lumMod val="50000"/>
                  </a:schemeClr>
                </a:solidFill>
              </a:rPr>
              <a:t>measure the benefits we add </a:t>
            </a:r>
            <a:r>
              <a:rPr lang="en-GB" dirty="0">
                <a:solidFill>
                  <a:schemeClr val="accent1">
                    <a:lumMod val="50000"/>
                  </a:schemeClr>
                </a:solidFill>
              </a:rPr>
              <a:t>to Yorkshire </a:t>
            </a:r>
            <a:endParaRPr lang="en-GB" b="1" dirty="0">
              <a:solidFill>
                <a:schemeClr val="accent1">
                  <a:lumMod val="50000"/>
                </a:schemeClr>
              </a:solidFill>
            </a:endParaRPr>
          </a:p>
        </p:txBody>
      </p:sp>
    </p:spTree>
    <p:extLst>
      <p:ext uri="{BB962C8B-B14F-4D97-AF65-F5344CB8AC3E}">
        <p14:creationId xmlns:p14="http://schemas.microsoft.com/office/powerpoint/2010/main" xmlns="" val="3727033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4029C860-4D8F-4469-92E1-E26FD6760070}"/>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978" r="5790"/>
          <a:stretch/>
        </p:blipFill>
        <p:spPr>
          <a:xfrm>
            <a:off x="980165" y="141587"/>
            <a:ext cx="3234026" cy="1940200"/>
          </a:xfrm>
          <a:prstGeom prst="rect">
            <a:avLst/>
          </a:prstGeom>
        </p:spPr>
      </p:pic>
      <p:cxnSp>
        <p:nvCxnSpPr>
          <p:cNvPr id="7" name="Straight Connector 6">
            <a:extLst>
              <a:ext uri="{FF2B5EF4-FFF2-40B4-BE49-F238E27FC236}">
                <a16:creationId xmlns:a16="http://schemas.microsoft.com/office/drawing/2014/main" xmlns="" id="{EE8EE725-0822-4929-978C-07105FDA5CBA}"/>
              </a:ext>
            </a:extLst>
          </p:cNvPr>
          <p:cNvCxnSpPr/>
          <p:nvPr/>
        </p:nvCxnSpPr>
        <p:spPr>
          <a:xfrm>
            <a:off x="846161" y="1853548"/>
            <a:ext cx="10877266"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xmlns="" id="{BDA0BEF8-6852-47C5-9CDE-CE962EFE8A21}"/>
              </a:ext>
            </a:extLst>
          </p:cNvPr>
          <p:cNvSpPr txBox="1"/>
          <p:nvPr/>
        </p:nvSpPr>
        <p:spPr>
          <a:xfrm>
            <a:off x="846160" y="2365621"/>
            <a:ext cx="10603717" cy="3416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solidFill>
                  <a:srgbClr val="002060"/>
                </a:solidFill>
              </a:rPr>
              <a:t>We will </a:t>
            </a:r>
            <a:r>
              <a:rPr lang="en-GB" b="1" dirty="0">
                <a:solidFill>
                  <a:srgbClr val="002060"/>
                </a:solidFill>
              </a:rPr>
              <a:t>always have one of the lowest water bills in the country </a:t>
            </a:r>
            <a:r>
              <a:rPr lang="en-GB" dirty="0">
                <a:solidFill>
                  <a:srgbClr val="002060"/>
                </a:solidFill>
              </a:rPr>
              <a:t>by ensuring we deliver the most efficient and innovative wholesale service possible to our customers (we currently have the second lowest bill in the water sector) </a:t>
            </a:r>
          </a:p>
          <a:p>
            <a:pPr marL="285750" indent="-285750">
              <a:lnSpc>
                <a:spcPct val="150000"/>
              </a:lnSpc>
              <a:buFont typeface="Arial" panose="020B0604020202020204" pitchFamily="34" charset="0"/>
              <a:buChar char="•"/>
            </a:pPr>
            <a:r>
              <a:rPr lang="en-GB" dirty="0">
                <a:solidFill>
                  <a:srgbClr val="002060"/>
                </a:solidFill>
              </a:rPr>
              <a:t>Bills will be kept low by </a:t>
            </a:r>
            <a:r>
              <a:rPr lang="en-GB" b="1" dirty="0">
                <a:solidFill>
                  <a:srgbClr val="002060"/>
                </a:solidFill>
              </a:rPr>
              <a:t>working with partners </a:t>
            </a:r>
            <a:r>
              <a:rPr lang="en-GB" dirty="0">
                <a:solidFill>
                  <a:srgbClr val="002060"/>
                </a:solidFill>
              </a:rPr>
              <a:t>on schemes which will benefit Yorkshire, allowing us to pool our finances and resources </a:t>
            </a:r>
          </a:p>
          <a:p>
            <a:pPr marL="285750" indent="-285750">
              <a:lnSpc>
                <a:spcPct val="150000"/>
              </a:lnSpc>
              <a:buFont typeface="Arial" panose="020B0604020202020204" pitchFamily="34" charset="0"/>
              <a:buChar char="•"/>
            </a:pPr>
            <a:r>
              <a:rPr lang="en-GB" dirty="0">
                <a:solidFill>
                  <a:srgbClr val="002060"/>
                </a:solidFill>
              </a:rPr>
              <a:t>We will </a:t>
            </a:r>
            <a:r>
              <a:rPr lang="en-GB" b="1" dirty="0">
                <a:solidFill>
                  <a:srgbClr val="002060"/>
                </a:solidFill>
              </a:rPr>
              <a:t>generate additional income </a:t>
            </a:r>
            <a:r>
              <a:rPr lang="en-GB" dirty="0">
                <a:solidFill>
                  <a:srgbClr val="002060"/>
                </a:solidFill>
              </a:rPr>
              <a:t>by using our waste or under-used resources better, this additional income will help to keep bills low. </a:t>
            </a:r>
          </a:p>
          <a:p>
            <a:pPr marL="285750" indent="-285750">
              <a:lnSpc>
                <a:spcPct val="150000"/>
              </a:lnSpc>
              <a:buFont typeface="Arial" panose="020B0604020202020204" pitchFamily="34" charset="0"/>
              <a:buChar char="•"/>
            </a:pPr>
            <a:endParaRPr lang="en-GB" dirty="0">
              <a:solidFill>
                <a:srgbClr val="002060"/>
              </a:solidFill>
            </a:endParaRPr>
          </a:p>
        </p:txBody>
      </p:sp>
      <p:sp>
        <p:nvSpPr>
          <p:cNvPr id="14" name="TextBox 13">
            <a:extLst>
              <a:ext uri="{FF2B5EF4-FFF2-40B4-BE49-F238E27FC236}">
                <a16:creationId xmlns:a16="http://schemas.microsoft.com/office/drawing/2014/main" xmlns="" id="{52BC09D4-320C-4562-B166-3F95DFC3C339}"/>
              </a:ext>
            </a:extLst>
          </p:cNvPr>
          <p:cNvSpPr txBox="1"/>
          <p:nvPr/>
        </p:nvSpPr>
        <p:spPr>
          <a:xfrm>
            <a:off x="4334730" y="349195"/>
            <a:ext cx="6810347" cy="923330"/>
          </a:xfrm>
          <a:prstGeom prst="rect">
            <a:avLst/>
          </a:prstGeom>
          <a:noFill/>
        </p:spPr>
        <p:txBody>
          <a:bodyPr wrap="square" rtlCol="0">
            <a:spAutoFit/>
          </a:bodyPr>
          <a:lstStyle/>
          <a:p>
            <a:pPr algn="ctr"/>
            <a:r>
              <a:rPr lang="en-GB" b="1" dirty="0">
                <a:solidFill>
                  <a:schemeClr val="accent3"/>
                </a:solidFill>
                <a:latin typeface="Aharoni" panose="02010803020104030203" pitchFamily="2" charset="-79"/>
                <a:cs typeface="Aharoni" panose="02010803020104030203" pitchFamily="2" charset="-79"/>
              </a:rPr>
              <a:t>WE WILL USE INNOVATION TO IMPROVE SERVICE, ERADICATE WASTE AND REDUCE COSTS SO NO ONE NEED WORRY ABOUT PAYING OUR BILL. WE WILL NOT WASTE MONEY   </a:t>
            </a:r>
          </a:p>
        </p:txBody>
      </p:sp>
      <p:sp>
        <p:nvSpPr>
          <p:cNvPr id="15" name="Rectangle: Rounded Corners 14">
            <a:extLst>
              <a:ext uri="{FF2B5EF4-FFF2-40B4-BE49-F238E27FC236}">
                <a16:creationId xmlns:a16="http://schemas.microsoft.com/office/drawing/2014/main" xmlns="" id="{6A208DBD-50CB-4FD7-88ED-5E2EA0E89134}"/>
              </a:ext>
            </a:extLst>
          </p:cNvPr>
          <p:cNvSpPr/>
          <p:nvPr/>
        </p:nvSpPr>
        <p:spPr>
          <a:xfrm>
            <a:off x="5078038" y="1341476"/>
            <a:ext cx="5563453" cy="401555"/>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What this means for our customers over the next 5 years </a:t>
            </a:r>
          </a:p>
        </p:txBody>
      </p:sp>
    </p:spTree>
    <p:extLst>
      <p:ext uri="{BB962C8B-B14F-4D97-AF65-F5344CB8AC3E}">
        <p14:creationId xmlns:p14="http://schemas.microsoft.com/office/powerpoint/2010/main" xmlns="" val="184493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xmlns="" id="{1BBD34B2-3BA8-4C76-B864-B992F8FA9305}"/>
              </a:ext>
            </a:extLst>
          </p:cNvPr>
          <p:cNvSpPr/>
          <p:nvPr/>
        </p:nvSpPr>
        <p:spPr>
          <a:xfrm>
            <a:off x="165356" y="2363953"/>
            <a:ext cx="3133344" cy="63892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Our </a:t>
            </a:r>
            <a:r>
              <a:rPr lang="en-GB" b="1" dirty="0"/>
              <a:t>CUSTOMER </a:t>
            </a:r>
            <a:r>
              <a:rPr lang="en-GB" dirty="0"/>
              <a:t>commitments based on customer feedback </a:t>
            </a:r>
          </a:p>
        </p:txBody>
      </p:sp>
      <p:graphicFrame>
        <p:nvGraphicFramePr>
          <p:cNvPr id="8" name="Table 7">
            <a:extLst>
              <a:ext uri="{FF2B5EF4-FFF2-40B4-BE49-F238E27FC236}">
                <a16:creationId xmlns:a16="http://schemas.microsoft.com/office/drawing/2014/main" xmlns="" id="{A868D0A5-A064-4A51-8384-D08DE1EC7B9C}"/>
              </a:ext>
            </a:extLst>
          </p:cNvPr>
          <p:cNvGraphicFramePr>
            <a:graphicFrameLocks noGrp="1"/>
          </p:cNvGraphicFramePr>
          <p:nvPr>
            <p:extLst>
              <p:ext uri="{D42A27DB-BD31-4B8C-83A1-F6EECF244321}">
                <p14:modId xmlns:p14="http://schemas.microsoft.com/office/powerpoint/2010/main" xmlns="" val="1857427607"/>
              </p:ext>
            </p:extLst>
          </p:nvPr>
        </p:nvGraphicFramePr>
        <p:xfrm>
          <a:off x="165356" y="3037360"/>
          <a:ext cx="11474956" cy="1813560"/>
        </p:xfrm>
        <a:graphic>
          <a:graphicData uri="http://schemas.openxmlformats.org/drawingml/2006/table">
            <a:tbl>
              <a:tblPr firstRow="1" bandRow="1">
                <a:tableStyleId>{00A15C55-8517-42AA-B614-E9B94910E393}</a:tableStyleId>
              </a:tblPr>
              <a:tblGrid>
                <a:gridCol w="2290516">
                  <a:extLst>
                    <a:ext uri="{9D8B030D-6E8A-4147-A177-3AD203B41FA5}">
                      <a16:colId xmlns:a16="http://schemas.microsoft.com/office/drawing/2014/main" xmlns="" val="4094179952"/>
                    </a:ext>
                  </a:extLst>
                </a:gridCol>
                <a:gridCol w="5474232">
                  <a:extLst>
                    <a:ext uri="{9D8B030D-6E8A-4147-A177-3AD203B41FA5}">
                      <a16:colId xmlns:a16="http://schemas.microsoft.com/office/drawing/2014/main" xmlns="" val="707504440"/>
                    </a:ext>
                  </a:extLst>
                </a:gridCol>
                <a:gridCol w="845918">
                  <a:extLst>
                    <a:ext uri="{9D8B030D-6E8A-4147-A177-3AD203B41FA5}">
                      <a16:colId xmlns:a16="http://schemas.microsoft.com/office/drawing/2014/main" xmlns="" val="301393482"/>
                    </a:ext>
                  </a:extLst>
                </a:gridCol>
                <a:gridCol w="976406">
                  <a:extLst>
                    <a:ext uri="{9D8B030D-6E8A-4147-A177-3AD203B41FA5}">
                      <a16:colId xmlns:a16="http://schemas.microsoft.com/office/drawing/2014/main" xmlns="" val="3519829669"/>
                    </a:ext>
                  </a:extLst>
                </a:gridCol>
                <a:gridCol w="744884">
                  <a:extLst>
                    <a:ext uri="{9D8B030D-6E8A-4147-A177-3AD203B41FA5}">
                      <a16:colId xmlns:a16="http://schemas.microsoft.com/office/drawing/2014/main" xmlns="" val="3431046750"/>
                    </a:ext>
                  </a:extLst>
                </a:gridCol>
                <a:gridCol w="1143000">
                  <a:extLst>
                    <a:ext uri="{9D8B030D-6E8A-4147-A177-3AD203B41FA5}">
                      <a16:colId xmlns:a16="http://schemas.microsoft.com/office/drawing/2014/main" xmlns="" val="2851815073"/>
                    </a:ext>
                  </a:extLst>
                </a:gridCol>
              </a:tblGrid>
              <a:tr h="445155">
                <a:tc>
                  <a:txBody>
                    <a:bodyPr/>
                    <a:lstStyle/>
                    <a:p>
                      <a:r>
                        <a:rPr lang="en-GB" sz="1200" dirty="0"/>
                        <a:t>Measure</a:t>
                      </a:r>
                    </a:p>
                  </a:txBody>
                  <a:tcPr/>
                </a:tc>
                <a:tc>
                  <a:txBody>
                    <a:bodyPr/>
                    <a:lstStyle/>
                    <a:p>
                      <a:r>
                        <a:rPr lang="en-GB" sz="1200" dirty="0"/>
                        <a:t>Description</a:t>
                      </a:r>
                    </a:p>
                  </a:txBody>
                  <a:tcPr/>
                </a:tc>
                <a:tc>
                  <a:txBody>
                    <a:bodyPr/>
                    <a:lstStyle/>
                    <a:p>
                      <a:r>
                        <a:rPr lang="en-GB" sz="1200" dirty="0"/>
                        <a:t>2020 Position </a:t>
                      </a:r>
                    </a:p>
                  </a:txBody>
                  <a:tcPr/>
                </a:tc>
                <a:tc>
                  <a:txBody>
                    <a:bodyPr/>
                    <a:lstStyle/>
                    <a:p>
                      <a:r>
                        <a:rPr lang="en-GB" sz="1200" dirty="0"/>
                        <a:t>2025 Position </a:t>
                      </a:r>
                    </a:p>
                  </a:txBody>
                  <a:tcPr/>
                </a:tc>
                <a:tc>
                  <a:txBody>
                    <a:bodyPr/>
                    <a:lstStyle/>
                    <a:p>
                      <a:r>
                        <a:rPr lang="en-GB" sz="1200" dirty="0"/>
                        <a:t>% Change </a:t>
                      </a:r>
                    </a:p>
                  </a:txBody>
                  <a:tcPr/>
                </a:tc>
                <a:tc>
                  <a:txBody>
                    <a:bodyPr/>
                    <a:lstStyle/>
                    <a:p>
                      <a:r>
                        <a:rPr lang="en-GB" sz="1200" dirty="0"/>
                        <a:t>Incentive Type</a:t>
                      </a:r>
                    </a:p>
                  </a:txBody>
                  <a:tcPr/>
                </a:tc>
                <a:extLst>
                  <a:ext uri="{0D108BD9-81ED-4DB2-BD59-A6C34878D82A}">
                    <a16:rowId xmlns:a16="http://schemas.microsoft.com/office/drawing/2014/main" xmlns="" val="1863790816"/>
                  </a:ext>
                </a:extLst>
              </a:tr>
              <a:tr h="388636">
                <a:tc>
                  <a:txBody>
                    <a:bodyPr/>
                    <a:lstStyle/>
                    <a:p>
                      <a:r>
                        <a:rPr lang="en-GB" sz="1100" b="1" dirty="0">
                          <a:solidFill>
                            <a:schemeClr val="accent1">
                              <a:lumMod val="50000"/>
                            </a:schemeClr>
                          </a:solidFill>
                        </a:rPr>
                        <a:t>Reducing company debt by identifying empty houses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Identifying </a:t>
                      </a:r>
                      <a:r>
                        <a:rPr lang="en-GB" sz="1100" dirty="0">
                          <a:solidFill>
                            <a:schemeClr val="accent1">
                              <a:lumMod val="50000"/>
                            </a:schemeClr>
                          </a:solidFill>
                        </a:rPr>
                        <a:t>empty properties in the region</a:t>
                      </a:r>
                      <a:r>
                        <a:rPr lang="en-GB" sz="1100" kern="1200" dirty="0">
                          <a:solidFill>
                            <a:schemeClr val="accent1">
                              <a:lumMod val="50000"/>
                            </a:schemeClr>
                          </a:solidFill>
                          <a:latin typeface="+mn-lt"/>
                          <a:ea typeface="+mn-ea"/>
                          <a:cs typeface="+mn-cs"/>
                        </a:rPr>
                        <a:t> makes sure that everyone using water pays for water, this means that your bills are kept low. Every year we will make sure that 85% of the properties registered as vacant or uninhabited have been verified as empty, if not they will be billed</a:t>
                      </a:r>
                      <a:endParaRPr lang="en-GB" sz="1100" dirty="0">
                        <a:solidFill>
                          <a:schemeClr val="accent1">
                            <a:lumMod val="50000"/>
                          </a:schemeClr>
                        </a:solidFill>
                      </a:endParaRPr>
                    </a:p>
                  </a:txBody>
                  <a:tcPr/>
                </a:tc>
                <a:tc>
                  <a:txBody>
                    <a:bodyPr/>
                    <a:lstStyle/>
                    <a:p>
                      <a:r>
                        <a:rPr lang="en-GB" sz="1100" kern="1200" dirty="0">
                          <a:solidFill>
                            <a:schemeClr val="accent1">
                              <a:lumMod val="50000"/>
                            </a:schemeClr>
                          </a:solidFill>
                          <a:latin typeface="+mn-lt"/>
                          <a:ea typeface="+mn-ea"/>
                          <a:cs typeface="+mn-cs"/>
                        </a:rPr>
                        <a:t>80%</a:t>
                      </a:r>
                    </a:p>
                  </a:txBody>
                  <a:tcPr/>
                </a:tc>
                <a:tc>
                  <a:txBody>
                    <a:bodyPr/>
                    <a:lstStyle/>
                    <a:p>
                      <a:r>
                        <a:rPr lang="en-GB" sz="1100" kern="1200" dirty="0">
                          <a:solidFill>
                            <a:schemeClr val="accent1">
                              <a:lumMod val="50000"/>
                            </a:schemeClr>
                          </a:solidFill>
                          <a:latin typeface="+mn-lt"/>
                          <a:ea typeface="+mn-ea"/>
                          <a:cs typeface="+mn-cs"/>
                        </a:rPr>
                        <a:t>85%</a:t>
                      </a:r>
                    </a:p>
                  </a:txBody>
                  <a:tcPr/>
                </a:tc>
                <a:tc>
                  <a:txBody>
                    <a:bodyPr/>
                    <a:lstStyle/>
                    <a:p>
                      <a:r>
                        <a:rPr lang="en-GB" sz="1100" kern="1200" dirty="0">
                          <a:solidFill>
                            <a:schemeClr val="accent1">
                              <a:lumMod val="50000"/>
                            </a:schemeClr>
                          </a:solidFill>
                          <a:latin typeface="+mn-lt"/>
                          <a:ea typeface="+mn-ea"/>
                          <a:cs typeface="+mn-cs"/>
                        </a:rPr>
                        <a:t>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Reputational Incentive </a:t>
                      </a:r>
                    </a:p>
                    <a:p>
                      <a:endParaRPr lang="en-GB" sz="1100" kern="1200" dirty="0">
                        <a:solidFill>
                          <a:schemeClr val="accent1">
                            <a:lumMod val="50000"/>
                          </a:schemeClr>
                        </a:solidFill>
                        <a:latin typeface="+mn-lt"/>
                        <a:ea typeface="+mn-ea"/>
                        <a:cs typeface="+mn-cs"/>
                      </a:endParaRPr>
                    </a:p>
                  </a:txBody>
                  <a:tcPr/>
                </a:tc>
                <a:extLst>
                  <a:ext uri="{0D108BD9-81ED-4DB2-BD59-A6C34878D82A}">
                    <a16:rowId xmlns:a16="http://schemas.microsoft.com/office/drawing/2014/main" xmlns="" val="2822182923"/>
                  </a:ext>
                </a:extLst>
              </a:tr>
              <a:tr h="388636">
                <a:tc>
                  <a:txBody>
                    <a:bodyPr/>
                    <a:lstStyle/>
                    <a:p>
                      <a:r>
                        <a:rPr lang="en-GB" sz="1100" b="1" dirty="0">
                          <a:solidFill>
                            <a:schemeClr val="accent1">
                              <a:lumMod val="50000"/>
                            </a:schemeClr>
                          </a:solidFill>
                        </a:rPr>
                        <a:t>Customer Experience/Satisfaction (D-MEX) </a:t>
                      </a:r>
                    </a:p>
                  </a:txBody>
                  <a:tcPr/>
                </a:tc>
                <a:tc>
                  <a:txBody>
                    <a:bodyPr/>
                    <a:lstStyle/>
                    <a:p>
                      <a:r>
                        <a:rPr lang="en-GB" sz="1100" dirty="0">
                          <a:solidFill>
                            <a:schemeClr val="accent1">
                              <a:lumMod val="50000"/>
                            </a:schemeClr>
                          </a:solidFill>
                        </a:rPr>
                        <a:t>We will improve customer experience and increase the level of satisfaction with our service. This will be measured using an independent customer survey run by </a:t>
                      </a:r>
                      <a:r>
                        <a:rPr lang="en-GB" sz="1100" dirty="0" err="1">
                          <a:solidFill>
                            <a:schemeClr val="accent1">
                              <a:lumMod val="50000"/>
                            </a:schemeClr>
                          </a:solidFill>
                        </a:rPr>
                        <a:t>Ofwat</a:t>
                      </a:r>
                      <a:r>
                        <a:rPr lang="en-GB" sz="1100" dirty="0">
                          <a:solidFill>
                            <a:schemeClr val="accent1">
                              <a:lumMod val="50000"/>
                            </a:schemeClr>
                          </a:solidFill>
                        </a:rPr>
                        <a:t>, the measure will be the % of customers who rate the service as good, very good or excellent     </a:t>
                      </a:r>
                    </a:p>
                  </a:txBody>
                  <a:tcPr/>
                </a:tc>
                <a:tc>
                  <a:txBody>
                    <a:bodyPr/>
                    <a:lstStyle/>
                    <a:p>
                      <a:r>
                        <a:rPr lang="en-GB" sz="1100" kern="1200" dirty="0">
                          <a:solidFill>
                            <a:schemeClr val="accent1">
                              <a:lumMod val="50000"/>
                            </a:schemeClr>
                          </a:solidFill>
                          <a:latin typeface="+mn-lt"/>
                          <a:ea typeface="+mn-ea"/>
                          <a:cs typeface="+mn-cs"/>
                        </a:rPr>
                        <a:t>Unknown</a:t>
                      </a:r>
                    </a:p>
                  </a:txBody>
                  <a:tcPr/>
                </a:tc>
                <a:tc>
                  <a:txBody>
                    <a:bodyPr/>
                    <a:lstStyle/>
                    <a:p>
                      <a:r>
                        <a:rPr lang="en-GB" sz="1100" kern="1200" dirty="0">
                          <a:solidFill>
                            <a:schemeClr val="accent1">
                              <a:lumMod val="50000"/>
                            </a:schemeClr>
                          </a:solidFill>
                          <a:latin typeface="+mn-lt"/>
                          <a:ea typeface="+mn-ea"/>
                          <a:cs typeface="+mn-cs"/>
                        </a:rPr>
                        <a:t>Unknown</a:t>
                      </a:r>
                    </a:p>
                  </a:txBody>
                  <a:tcPr/>
                </a:tc>
                <a:tc>
                  <a:txBody>
                    <a:bodyPr/>
                    <a:lstStyle/>
                    <a:p>
                      <a:r>
                        <a:rPr lang="en-GB" sz="1100" kern="1200" dirty="0">
                          <a:solidFill>
                            <a:schemeClr val="accent1">
                              <a:lumMod val="50000"/>
                            </a:schemeClr>
                          </a:solidFill>
                          <a:latin typeface="+mn-lt"/>
                          <a:ea typeface="+mn-ea"/>
                          <a:cs typeface="+mn-cs"/>
                        </a:rPr>
                        <a:t>Unknown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accent1">
                              <a:lumMod val="50000"/>
                            </a:schemeClr>
                          </a:solidFill>
                          <a:latin typeface="+mn-lt"/>
                          <a:ea typeface="+mn-ea"/>
                          <a:cs typeface="+mn-cs"/>
                        </a:rPr>
                        <a:t>Financial Penalty &amp; Reward </a:t>
                      </a:r>
                    </a:p>
                    <a:p>
                      <a:endParaRPr lang="en-GB" sz="1100" kern="1200" dirty="0">
                        <a:solidFill>
                          <a:schemeClr val="accent1">
                            <a:lumMod val="50000"/>
                          </a:schemeClr>
                        </a:solidFill>
                        <a:latin typeface="+mn-lt"/>
                        <a:ea typeface="+mn-ea"/>
                        <a:cs typeface="+mn-cs"/>
                      </a:endParaRPr>
                    </a:p>
                  </a:txBody>
                  <a:tcPr/>
                </a:tc>
                <a:extLst>
                  <a:ext uri="{0D108BD9-81ED-4DB2-BD59-A6C34878D82A}">
                    <a16:rowId xmlns:a16="http://schemas.microsoft.com/office/drawing/2014/main" xmlns="" val="2295331589"/>
                  </a:ext>
                </a:extLst>
              </a:tr>
            </a:tbl>
          </a:graphicData>
        </a:graphic>
      </p:graphicFrame>
      <p:sp>
        <p:nvSpPr>
          <p:cNvPr id="35" name="Rectangle: Rounded Corners 34">
            <a:extLst>
              <a:ext uri="{FF2B5EF4-FFF2-40B4-BE49-F238E27FC236}">
                <a16:creationId xmlns:a16="http://schemas.microsoft.com/office/drawing/2014/main" xmlns="" id="{0C4BF266-256A-498E-B383-468263D1AFF8}"/>
              </a:ext>
            </a:extLst>
          </p:cNvPr>
          <p:cNvSpPr/>
          <p:nvPr/>
        </p:nvSpPr>
        <p:spPr>
          <a:xfrm>
            <a:off x="7953402" y="2222040"/>
            <a:ext cx="3348932" cy="6376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400" dirty="0"/>
              <a:t>How we’ll measure our progress and if we’ve been successful from 2020-2025</a:t>
            </a:r>
          </a:p>
        </p:txBody>
      </p:sp>
      <p:sp>
        <p:nvSpPr>
          <p:cNvPr id="5" name="Rectangle 4">
            <a:extLst>
              <a:ext uri="{FF2B5EF4-FFF2-40B4-BE49-F238E27FC236}">
                <a16:creationId xmlns:a16="http://schemas.microsoft.com/office/drawing/2014/main" xmlns="" id="{B82F0CFD-CF61-4CFC-96D6-5A993D44C36F}"/>
              </a:ext>
            </a:extLst>
          </p:cNvPr>
          <p:cNvSpPr/>
          <p:nvPr/>
        </p:nvSpPr>
        <p:spPr>
          <a:xfrm>
            <a:off x="0" y="0"/>
            <a:ext cx="12192000" cy="6858000"/>
          </a:xfrm>
          <a:prstGeom prst="rect">
            <a:avLst/>
          </a:prstGeom>
          <a:no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Picture 14">
            <a:extLst>
              <a:ext uri="{FF2B5EF4-FFF2-40B4-BE49-F238E27FC236}">
                <a16:creationId xmlns:a16="http://schemas.microsoft.com/office/drawing/2014/main" xmlns="" id="{13B08FB0-1F2F-4326-93D1-B0C8186093CE}"/>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6384" r="6384"/>
          <a:stretch/>
        </p:blipFill>
        <p:spPr>
          <a:xfrm>
            <a:off x="109183" y="95286"/>
            <a:ext cx="3544986" cy="2126754"/>
          </a:xfrm>
          <a:prstGeom prst="rect">
            <a:avLst/>
          </a:prstGeom>
        </p:spPr>
      </p:pic>
      <p:sp>
        <p:nvSpPr>
          <p:cNvPr id="2" name="TextBox 1">
            <a:extLst>
              <a:ext uri="{FF2B5EF4-FFF2-40B4-BE49-F238E27FC236}">
                <a16:creationId xmlns:a16="http://schemas.microsoft.com/office/drawing/2014/main" xmlns="" id="{E1BD1A35-F0EA-4D86-BC78-729D7FBD9986}"/>
              </a:ext>
            </a:extLst>
          </p:cNvPr>
          <p:cNvSpPr txBox="1"/>
          <p:nvPr/>
        </p:nvSpPr>
        <p:spPr>
          <a:xfrm>
            <a:off x="3757433" y="464483"/>
            <a:ext cx="3116176" cy="1600438"/>
          </a:xfrm>
          <a:prstGeom prst="rect">
            <a:avLst/>
          </a:prstGeom>
          <a:noFill/>
        </p:spPr>
        <p:txBody>
          <a:bodyPr wrap="square" rtlCol="0">
            <a:spAutoFit/>
          </a:bodyPr>
          <a:lstStyle/>
          <a:p>
            <a:r>
              <a:rPr lang="en-GB" sz="1400" b="1" dirty="0">
                <a:solidFill>
                  <a:schemeClr val="accent4"/>
                </a:solidFill>
                <a:latin typeface="Aharoni" panose="02010803020104030203" pitchFamily="2" charset="-79"/>
                <a:cs typeface="Aharoni" panose="02010803020104030203" pitchFamily="2" charset="-79"/>
              </a:rPr>
              <a:t>WE WILL DEVELOP THE DEEPEST POSSIBLE UNDERTANDING OF OUR CUSTOMERS’ NEEDS AND WANTS AND ENSURE THAT WE DEVELOP A SERVICE TAILORED AND PERSONALISED TO MEET THOSE NEEDS</a:t>
            </a:r>
          </a:p>
        </p:txBody>
      </p:sp>
    </p:spTree>
    <p:extLst>
      <p:ext uri="{BB962C8B-B14F-4D97-AF65-F5344CB8AC3E}">
        <p14:creationId xmlns:p14="http://schemas.microsoft.com/office/powerpoint/2010/main" xmlns="" val="339925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6DA4248F2405D4E96DE6C1EB3453D90" ma:contentTypeVersion="7" ma:contentTypeDescription="Create a new document." ma:contentTypeScope="" ma:versionID="9841afba832447c6570711cf7ffb33e7">
  <xsd:schema xmlns:xsd="http://www.w3.org/2001/XMLSchema" xmlns:xs="http://www.w3.org/2001/XMLSchema" xmlns:p="http://schemas.microsoft.com/office/2006/metadata/properties" xmlns:ns2="6495a5a2-edc7-4235-bf7f-7f8899b8c305" xmlns:ns3="9c22e697-42c9-483e-9a53-6471baba416f" targetNamespace="http://schemas.microsoft.com/office/2006/metadata/properties" ma:root="true" ma:fieldsID="1cec9b6463b81e447bf30a5e1bc7315a" ns2:_="" ns3:_="">
    <xsd:import namespace="6495a5a2-edc7-4235-bf7f-7f8899b8c305"/>
    <xsd:import namespace="9c22e697-42c9-483e-9a53-6471baba416f"/>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95a5a2-edc7-4235-bf7f-7f8899b8c3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22e697-42c9-483e-9a53-6471baba416f"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CACFE7E-C9F9-4D30-995E-018390ED61A7}">
  <ds:schemaRefs>
    <ds:schemaRef ds:uri="http://schemas.microsoft.com/sharepoint/v3/contenttype/forms"/>
  </ds:schemaRefs>
</ds:datastoreItem>
</file>

<file path=customXml/itemProps2.xml><?xml version="1.0" encoding="utf-8"?>
<ds:datastoreItem xmlns:ds="http://schemas.openxmlformats.org/officeDocument/2006/customXml" ds:itemID="{3DA7D87A-BEB7-41C5-97C5-3B4BEC918E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95a5a2-edc7-4235-bf7f-7f8899b8c305"/>
    <ds:schemaRef ds:uri="9c22e697-42c9-483e-9a53-6471baba41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7D3259-0BBD-4718-A0E1-53D476E904B9}">
  <ds:schemaRefs>
    <ds:schemaRef ds:uri="http://purl.org/dc/dcmitype/"/>
    <ds:schemaRef ds:uri="http://www.w3.org/XML/1998/namespace"/>
    <ds:schemaRef ds:uri="http://purl.org/dc/elements/1.1/"/>
    <ds:schemaRef ds:uri="9c22e697-42c9-483e-9a53-6471baba416f"/>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6495a5a2-edc7-4235-bf7f-7f8899b8c30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3186</TotalTime>
  <Words>4099</Words>
  <Application>Microsoft Office PowerPoint</Application>
  <PresentationFormat>Custom</PresentationFormat>
  <Paragraphs>388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Donna Hildreth</dc:creator>
  <cp:lastModifiedBy>michaelf</cp:lastModifiedBy>
  <cp:revision>135</cp:revision>
  <cp:lastPrinted>2018-06-21T10:53:11Z</cp:lastPrinted>
  <dcterms:created xsi:type="dcterms:W3CDTF">2018-06-11T13:35:41Z</dcterms:created>
  <dcterms:modified xsi:type="dcterms:W3CDTF">2018-07-16T14:48:58Z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0x01010006DA4248F2405D4E96DE6C1EB3453D90</vt:lpwstr>
  </property>
</Properties>
</file>